
<file path=[Content_Types].xml><?xml version="1.0" encoding="utf-8"?>
<Types xmlns="http://schemas.openxmlformats.org/package/2006/content-types">
  <Override PartName="/ppt/slideMasters/slideMaster3.xml" ContentType="application/vnd.openxmlformats-officedocument.presentationml.slideMaster+xml"/>
  <Override PartName="/ppt/slideLayouts/slideLayout39.xml" ContentType="application/vnd.openxmlformats-officedocument.presentationml.slideLayout+xml"/>
  <Override PartName="/ppt/theme/theme5.xml" ContentType="application/vnd.openxmlformats-officedocument.them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Override PartName="/ppt/slideLayouts/slideLayout44.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Layouts/slideLayout42.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Default Extension="tiff" ContentType="image/tiff"/>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3" r:id="rId3"/>
    <p:sldMasterId id="2147483685" r:id="rId4"/>
  </p:sldMasterIdLst>
  <p:notesMasterIdLst>
    <p:notesMasterId r:id="rId28"/>
  </p:notesMasterIdLst>
  <p:sldIdLst>
    <p:sldId id="272" r:id="rId5"/>
    <p:sldId id="294" r:id="rId6"/>
    <p:sldId id="276" r:id="rId7"/>
    <p:sldId id="288" r:id="rId8"/>
    <p:sldId id="277" r:id="rId9"/>
    <p:sldId id="293" r:id="rId10"/>
    <p:sldId id="281" r:id="rId11"/>
    <p:sldId id="285" r:id="rId12"/>
    <p:sldId id="279" r:id="rId13"/>
    <p:sldId id="280" r:id="rId14"/>
    <p:sldId id="282" r:id="rId15"/>
    <p:sldId id="283" r:id="rId16"/>
    <p:sldId id="284" r:id="rId17"/>
    <p:sldId id="290" r:id="rId18"/>
    <p:sldId id="259" r:id="rId19"/>
    <p:sldId id="271" r:id="rId20"/>
    <p:sldId id="257" r:id="rId21"/>
    <p:sldId id="266" r:id="rId22"/>
    <p:sldId id="289" r:id="rId23"/>
    <p:sldId id="274" r:id="rId24"/>
    <p:sldId id="291" r:id="rId25"/>
    <p:sldId id="286" r:id="rId26"/>
    <p:sldId id="287" r:id="rId27"/>
  </p:sldIdLst>
  <p:sldSz cx="9144000" cy="6858000" type="screen4x3"/>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570" autoAdjust="0"/>
  </p:normalViewPr>
  <p:slideViewPr>
    <p:cSldViewPr>
      <p:cViewPr varScale="1">
        <p:scale>
          <a:sx n="52" d="100"/>
          <a:sy n="52" d="100"/>
        </p:scale>
        <p:origin x="-1026" y="-84"/>
      </p:cViewPr>
      <p:guideLst>
        <p:guide orient="horz" pos="2160"/>
        <p:guide pos="2880"/>
      </p:guideLst>
    </p:cSldViewPr>
  </p:slideViewPr>
  <p:notesTextViewPr>
    <p:cViewPr>
      <p:scale>
        <a:sx n="1" d="1"/>
        <a:sy n="1" d="1"/>
      </p:scale>
      <p:origin x="0" y="0"/>
    </p:cViewPr>
  </p:notesTextViewPr>
  <p:sorterViewPr>
    <p:cViewPr>
      <p:scale>
        <a:sx n="100" d="100"/>
        <a:sy n="100" d="100"/>
      </p:scale>
      <p:origin x="0" y="6714"/>
    </p:cViewPr>
  </p:sorterViewPr>
  <p:gridSpacing cx="117043200" cy="117043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media/image1.jpeg>
</file>

<file path=ppt/media/image10.jpeg>
</file>

<file path=ppt/media/image11.jpeg>
</file>

<file path=ppt/media/image12.jpeg>
</file>

<file path=ppt/media/image13.png>
</file>

<file path=ppt/media/image14.png>
</file>

<file path=ppt/media/image15.tiff>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3.png>
</file>

<file path=ppt/media/image4.gif>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9C0B47-6EC9-4E50-B884-920F8A698F5B}" type="datetimeFigureOut">
              <a:rPr lang="en-US" smtClean="0"/>
              <a:pPr/>
              <a:t>8/17/2012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56DC6A-77CF-4590-8E2C-221EC0205ABF}" type="slidenum">
              <a:rPr lang="en-US" smtClean="0"/>
              <a:pPr/>
              <a:t>‹#›</a:t>
            </a:fld>
            <a:endParaRPr lang="en-US"/>
          </a:p>
        </p:txBody>
      </p:sp>
    </p:spTree>
    <p:extLst>
      <p:ext uri="{BB962C8B-B14F-4D97-AF65-F5344CB8AC3E}">
        <p14:creationId xmlns="" xmlns:p14="http://schemas.microsoft.com/office/powerpoint/2010/main" val="1311057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PROPS TO DAVID</a:t>
            </a:r>
            <a:r>
              <a:rPr lang="es-ES" baseline="0" dirty="0" smtClean="0"/>
              <a:t> G. ANDERSON (WAITING FOR ROO JERKY) AND SARAH KANSA. ALSO IU FACULTY RESEARCH GRANT. THANKS TO SHAWN, ADELA, AND THE FAIMS TEAM FOR VISION AND HOSPITALITY. OF COURSE THE NSF.</a:t>
            </a:r>
          </a:p>
          <a:p>
            <a:endParaRPr lang="es-ES" baseline="0" dirty="0" smtClean="0"/>
          </a:p>
          <a:p>
            <a:r>
              <a:rPr lang="es-ES" baseline="0" dirty="0" smtClean="0"/>
              <a:t>TWO YEARS</a:t>
            </a:r>
          </a:p>
          <a:p>
            <a:r>
              <a:rPr lang="es-ES" baseline="0" dirty="0" smtClean="0"/>
              <a:t>SHARED VISION OF NATIONAL DATASET USED FOR RESEARCH AND PUBLIC OUTREACH</a:t>
            </a:r>
          </a:p>
          <a:p>
            <a:r>
              <a:rPr lang="es-ES" baseline="0" dirty="0" smtClean="0"/>
              <a:t>15-20 STATES, 1.5-2 MILLION SITE FILES</a:t>
            </a:r>
          </a:p>
          <a:p>
            <a:r>
              <a:rPr lang="es-ES" baseline="0" dirty="0" smtClean="0"/>
              <a:t>PROJECT JUST BEGINNING</a:t>
            </a:r>
          </a:p>
          <a:p>
            <a:r>
              <a:rPr lang="es-ES" baseline="0" dirty="0" smtClean="0"/>
              <a:t>INTERSECTION OF ACTIVITIES AND INTERESTS ACROSS THREE DISPERSED RESEARCH SITES</a:t>
            </a:r>
          </a:p>
          <a:p>
            <a:r>
              <a:rPr lang="es-ES" baseline="0" dirty="0" smtClean="0"/>
              <a:t>SIMILARITIES WITH FAIMS GOALS AND EXPERIENCE</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CB3633A-586F-4259-857A-22D0A0A91B60}" type="slidenum">
              <a:rPr lang="en-US">
                <a:solidFill>
                  <a:prstClr val="black"/>
                </a:solidFill>
              </a:rPr>
              <a:pPr/>
              <a:t>11</a:t>
            </a:fld>
            <a:endParaRPr lang="en-US">
              <a:solidFill>
                <a:prstClr val="black"/>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 – SO HOW</a:t>
            </a:r>
            <a:r>
              <a:rPr lang="es-ES" baseline="0" dirty="0" smtClean="0"/>
              <a:t> DO EXISTING WORKFLOWS RESULT IN THE DATA AS WE CURRENTLY SEE IT? UNDER THIS MAP IS A LOT OF DETAILED INFORMATION ABOUT SITE STRUCTURE AND INVESTIGATIVE STRATEGIES</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a:t>
            </a:r>
            <a:r>
              <a:rPr lang="es-ES" baseline="0" dirty="0" smtClean="0"/>
              <a:t> – ONTOLOGICAL BRIDGES THAT CAN BE RELATED TO STATE SITE FILE STRUCTURES THROUGH MANAGEMENT PRACTICES DERIVED FROM STEVE’S MODEL, ADDING ANOTHER LAYER OF INTERPRETIVE INFORMATION TO THE SET BUT PRESERVING THE CHARACTER OF THE ORIGINAL DATA</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19</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a:t>
            </a:r>
            <a:r>
              <a:rPr lang="es-ES" baseline="0" dirty="0" smtClean="0"/>
              <a:t> – SITES WITH CODING THAT WOULD INDICATE HABITATION, COMPARE REGIONAL SETTLEMENT ACROSS BOUNDARIES – THIS IS SUPER SIMPLE</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21</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 – HOW OPEN CONTEXT CAN HELP</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22</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 1</a:t>
            </a:r>
            <a:r>
              <a:rPr lang="es-ES" baseline="0" dirty="0" smtClean="0"/>
              <a:t> &amp; 3, STEVE 2 &amp; 4. JOSH INTERSECTIONS</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STEVE</a:t>
            </a:r>
            <a:r>
              <a:rPr lang="es-ES" baseline="0" dirty="0" smtClean="0"/>
              <a:t> </a:t>
            </a:r>
            <a:r>
              <a:rPr lang="es-ES" dirty="0" smtClean="0"/>
              <a:t>PIDBA:</a:t>
            </a:r>
            <a:r>
              <a:rPr lang="es-ES" baseline="0" dirty="0" smtClean="0"/>
              <a:t> 29000+ </a:t>
            </a:r>
            <a:r>
              <a:rPr lang="es-ES" baseline="0" dirty="0" err="1" smtClean="0"/>
              <a:t>locations</a:t>
            </a:r>
            <a:r>
              <a:rPr lang="es-ES" baseline="0" dirty="0" smtClean="0"/>
              <a:t>, 15000+ </a:t>
            </a:r>
            <a:r>
              <a:rPr lang="es-ES" baseline="0" dirty="0" err="1" smtClean="0"/>
              <a:t>attribute</a:t>
            </a:r>
            <a:r>
              <a:rPr lang="es-ES" baseline="0" dirty="0" smtClean="0"/>
              <a:t> data </a:t>
            </a:r>
            <a:r>
              <a:rPr lang="es-ES" baseline="0" dirty="0" err="1" smtClean="0"/>
              <a:t>instances</a:t>
            </a:r>
            <a:r>
              <a:rPr lang="es-ES" baseline="0" dirty="0" smtClean="0"/>
              <a:t>, 7000+ </a:t>
            </a:r>
            <a:r>
              <a:rPr lang="es-ES" baseline="0" dirty="0" err="1" smtClean="0"/>
              <a:t>items</a:t>
            </a:r>
            <a:r>
              <a:rPr lang="es-ES" baseline="0" dirty="0" smtClean="0"/>
              <a:t> </a:t>
            </a:r>
            <a:r>
              <a:rPr lang="es-ES" baseline="0" dirty="0" err="1" smtClean="0"/>
              <a:t>with</a:t>
            </a:r>
            <a:r>
              <a:rPr lang="es-ES" baseline="0" dirty="0" smtClean="0"/>
              <a:t> </a:t>
            </a:r>
            <a:r>
              <a:rPr lang="es-ES" baseline="0" dirty="0" err="1" smtClean="0"/>
              <a:t>image</a:t>
            </a:r>
            <a:r>
              <a:rPr lang="es-ES" baseline="0" dirty="0" smtClean="0"/>
              <a:t> files. </a:t>
            </a:r>
            <a:r>
              <a:rPr lang="es-ES" baseline="0" dirty="0" err="1" smtClean="0"/>
              <a:t>Adding</a:t>
            </a:r>
            <a:r>
              <a:rPr lang="es-ES" baseline="0" dirty="0" smtClean="0"/>
              <a:t> </a:t>
            </a:r>
            <a:r>
              <a:rPr lang="es-ES" baseline="0" dirty="0" err="1" smtClean="0"/>
              <a:t>on</a:t>
            </a:r>
            <a:r>
              <a:rPr lang="es-ES" baseline="0" dirty="0" smtClean="0"/>
              <a:t> </a:t>
            </a:r>
            <a:r>
              <a:rPr lang="es-ES" baseline="0" dirty="0" err="1" smtClean="0"/>
              <a:t>average</a:t>
            </a:r>
            <a:r>
              <a:rPr lang="es-ES" baseline="0" dirty="0" smtClean="0"/>
              <a:t> </a:t>
            </a:r>
            <a:r>
              <a:rPr lang="es-ES" baseline="0" dirty="0" err="1" smtClean="0"/>
              <a:t>about</a:t>
            </a:r>
            <a:r>
              <a:rPr lang="es-ES" baseline="0" dirty="0" smtClean="0"/>
              <a:t> 1000 data </a:t>
            </a:r>
            <a:r>
              <a:rPr lang="es-ES" baseline="0" dirty="0" err="1" smtClean="0"/>
              <a:t>entries</a:t>
            </a:r>
            <a:r>
              <a:rPr lang="es-ES" baseline="0" dirty="0" smtClean="0"/>
              <a:t> a </a:t>
            </a:r>
            <a:r>
              <a:rPr lang="es-ES" baseline="0" dirty="0" err="1" smtClean="0"/>
              <a:t>year</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 baseline="0" dirty="0" smtClean="0"/>
              <a:t>Steve: </a:t>
            </a:r>
            <a:r>
              <a:rPr lang="es-ES" baseline="0" dirty="0" err="1" smtClean="0"/>
              <a:t>Integrate</a:t>
            </a:r>
            <a:r>
              <a:rPr lang="es-ES" baseline="0" dirty="0" smtClean="0"/>
              <a:t> </a:t>
            </a:r>
            <a:r>
              <a:rPr lang="es-ES" baseline="0" dirty="0" err="1" smtClean="0"/>
              <a:t>with</a:t>
            </a:r>
            <a:r>
              <a:rPr lang="es-ES" baseline="0" dirty="0" smtClean="0"/>
              <a:t> </a:t>
            </a:r>
            <a:r>
              <a:rPr lang="es-ES" baseline="0" dirty="0" err="1" smtClean="0"/>
              <a:t>environmental</a:t>
            </a:r>
            <a:r>
              <a:rPr lang="es-ES" baseline="0" dirty="0" smtClean="0"/>
              <a:t>, geological and </a:t>
            </a:r>
            <a:r>
              <a:rPr lang="es-ES" baseline="0" dirty="0" err="1" smtClean="0"/>
              <a:t>geographic</a:t>
            </a:r>
            <a:r>
              <a:rPr lang="es-ES" baseline="0" dirty="0" smtClean="0"/>
              <a:t> data.</a:t>
            </a:r>
            <a:endParaRPr lang="es-ES" dirty="0" smtClean="0"/>
          </a:p>
          <a:p>
            <a:endParaRPr lang="es-ES" dirty="0" smtClean="0"/>
          </a:p>
          <a:p>
            <a:r>
              <a:rPr lang="es-ES" smtClean="0"/>
              <a:t>JOSH </a:t>
            </a:r>
            <a:r>
              <a:rPr lang="es-ES" dirty="0" smtClean="0"/>
              <a:t>PIDBA IS A DATABASE</a:t>
            </a:r>
            <a:r>
              <a:rPr lang="es-ES" baseline="0" dirty="0" smtClean="0"/>
              <a:t> AND A COMMUNITY</a:t>
            </a:r>
          </a:p>
          <a:p>
            <a:endParaRPr lang="es-ES" baseline="0" dirty="0" smtClean="0"/>
          </a:p>
        </p:txBody>
      </p:sp>
      <p:sp>
        <p:nvSpPr>
          <p:cNvPr id="4" name="Slide Number Placeholder 3"/>
          <p:cNvSpPr>
            <a:spLocks noGrp="1"/>
          </p:cNvSpPr>
          <p:nvPr>
            <p:ph type="sldNum" sz="quarter" idx="10"/>
          </p:nvPr>
        </p:nvSpPr>
        <p:spPr/>
        <p:txBody>
          <a:bodyPr/>
          <a:lstStyle/>
          <a:p>
            <a:fld id="{4556DC6A-77CF-4590-8E2C-221EC0205ABF}"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STEVE – PIDBA EXPERIENCE INSPIRED TEAM TO MOVE INTO LARGE</a:t>
            </a:r>
            <a:r>
              <a:rPr lang="es-ES" baseline="0" dirty="0" smtClean="0"/>
              <a:t> DATASETS</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S" dirty="0" smtClean="0"/>
              <a:t>JOSH - SIMULTANEOUSLY </a:t>
            </a:r>
            <a:r>
              <a:rPr lang="es-ES" baseline="0" dirty="0" smtClean="0"/>
              <a:t> S</a:t>
            </a:r>
            <a:r>
              <a:rPr lang="es-ES" dirty="0" smtClean="0"/>
              <a:t>TARTED</a:t>
            </a:r>
            <a:r>
              <a:rPr lang="es-ES" baseline="0" dirty="0" smtClean="0"/>
              <a:t> A MASSIVE SURVEY OF SITE-FILE DATA MANAGEMENT PRACTICES AND HAD BEGUN INVESTIGATING DATA FILES FOR INTEROPERABLE CONCEPTS AND STRUCTURES</a:t>
            </a:r>
            <a:endParaRPr lang="es-ES" dirty="0"/>
          </a:p>
        </p:txBody>
      </p:sp>
      <p:sp>
        <p:nvSpPr>
          <p:cNvPr id="4" name="Slide Number Placeholder 3"/>
          <p:cNvSpPr>
            <a:spLocks noGrp="1"/>
          </p:cNvSpPr>
          <p:nvPr>
            <p:ph type="sldNum" sz="quarter" idx="10"/>
          </p:nvPr>
        </p:nvSpPr>
        <p:spPr/>
        <p:txBody>
          <a:bodyPr/>
          <a:lstStyle/>
          <a:p>
            <a:fld id="{4556DC6A-77CF-4590-8E2C-221EC0205ABF}"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STEVE – BEGAN CONSIDERING AN IDEALIZED DATABASE WORKFLOW</a:t>
            </a:r>
            <a:r>
              <a:rPr lang="en-US" baseline="0" dirty="0" smtClean="0"/>
              <a:t> FOR PROJECTS FROM INCEPTION TO FIELD TO LAB TO ARCHIVE</a:t>
            </a:r>
            <a:endParaRPr lang="en-US" dirty="0"/>
          </a:p>
        </p:txBody>
      </p:sp>
      <p:sp>
        <p:nvSpPr>
          <p:cNvPr id="4" name="Slide Number Placeholder 3"/>
          <p:cNvSpPr>
            <a:spLocks noGrp="1"/>
          </p:cNvSpPr>
          <p:nvPr>
            <p:ph type="sldNum" sz="quarter" idx="10"/>
          </p:nvPr>
        </p:nvSpPr>
        <p:spPr/>
        <p:txBody>
          <a:bodyPr/>
          <a:lstStyle/>
          <a:p>
            <a:fld id="{1CB3633A-586F-4259-857A-22D0A0A91B60}" type="slidenum">
              <a:rPr lang="en-US">
                <a:solidFill>
                  <a:prstClr val="black"/>
                </a:solidFill>
              </a:rPr>
              <a:pPr/>
              <a:t>7</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CB3633A-586F-4259-857A-22D0A0A91B60}" type="slidenum">
              <a:rPr lang="en-US" smtClean="0">
                <a:solidFill>
                  <a:prstClr val="black"/>
                </a:solidFill>
              </a:rPr>
              <a:pPr/>
              <a:t>8</a:t>
            </a:fld>
            <a:endParaRPr 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CB3633A-586F-4259-857A-22D0A0A91B60}" type="slidenum">
              <a:rPr lang="en-US">
                <a:solidFill>
                  <a:prstClr val="black"/>
                </a:solidFill>
              </a:rPr>
              <a:pPr/>
              <a:t>9</a:t>
            </a:fld>
            <a:endParaRPr lang="en-US">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CB3633A-586F-4259-857A-22D0A0A91B60}" type="slidenum">
              <a:rPr lang="en-US">
                <a:solidFill>
                  <a:prstClr val="black"/>
                </a:solidFill>
              </a:rPr>
              <a:pPr/>
              <a:t>10</a:t>
            </a:fld>
            <a:endParaRPr 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8C8819D-3D99-4453-BA2E-74274D444AF2}" type="datetimeFigureOut">
              <a:rPr lang="en-US" smtClean="0"/>
              <a:pPr/>
              <a:t>8/17/2012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2111913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C8819D-3D99-4453-BA2E-74274D444AF2}" type="datetimeFigureOut">
              <a:rPr lang="en-US" smtClean="0"/>
              <a:pPr/>
              <a:t>8/17/2012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3530068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C8819D-3D99-4453-BA2E-74274D444AF2}" type="datetimeFigureOut">
              <a:rPr lang="en-US" smtClean="0"/>
              <a:pPr/>
              <a:t>8/17/2012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39688871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28CE91C-44A0-4051-B52D-27801652F584}"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665863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8C871DF-B95C-4ECF-A7D3-35C438DB2FD4}"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67088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83F5E0A-7BFE-46E0-AE1F-ACF898D4B591}"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3507509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6995822D-E107-4C21-B5C9-A8FB334AF219}"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2899035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C9EEBC33-5ECF-4E25-A618-E9A82A822828}"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32561745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CA504EAF-F43F-47EA-A4AA-8D45611EC3FE}"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36452311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EC1B1AE2-CCAF-4E68-9920-D7E13862A588}"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30350773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18C8C84-5CEA-4828-8289-2B19E1EE0F63}"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191070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C8819D-3D99-4453-BA2E-74274D444AF2}" type="datetimeFigureOut">
              <a:rPr lang="en-US" smtClean="0"/>
              <a:pPr/>
              <a:t>8/17/2012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25697636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7333A9D5-E66B-4D0F-8C10-6C0456243A2B}"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0858359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6082A39-957A-4611-A2AF-22B9E23F4016}"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14483095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E103042-621E-483D-9D68-47A13585F180}"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21864722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02F5589-E851-4BFF-80A0-AD409FE74745}" type="slidenum">
              <a:rPr lang="en-US">
                <a:solidFill>
                  <a:srgbClr val="000000"/>
                </a:solidFill>
              </a:rPr>
              <a:pPr>
                <a:defRPr/>
              </a:pPr>
              <a:t>‹#›</a:t>
            </a:fld>
            <a:endParaRPr lang="en-US">
              <a:solidFill>
                <a:srgbClr val="000000"/>
              </a:solidFill>
            </a:endParaRPr>
          </a:p>
        </p:txBody>
      </p:sp>
    </p:spTree>
    <p:extLst>
      <p:ext uri="{BB962C8B-B14F-4D97-AF65-F5344CB8AC3E}">
        <p14:creationId xmlns="" xmlns:p14="http://schemas.microsoft.com/office/powerpoint/2010/main" val="36570350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1836288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456332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609188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527189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9416479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601159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C8819D-3D99-4453-BA2E-74274D444AF2}" type="datetimeFigureOut">
              <a:rPr lang="en-US" smtClean="0"/>
              <a:pPr/>
              <a:t>8/17/2012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8589761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27503545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4457281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2288186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5578983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04420882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285324256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233231662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59888779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41174251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134040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8C8819D-3D99-4453-BA2E-74274D444AF2}" type="datetimeFigureOut">
              <a:rPr lang="en-US" smtClean="0"/>
              <a:pPr/>
              <a:t>8/17/2012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19754021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1904732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416808976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4245269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1967137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4396653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1592359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8C8819D-3D99-4453-BA2E-74274D444AF2}" type="datetimeFigureOut">
              <a:rPr lang="en-US" smtClean="0"/>
              <a:pPr/>
              <a:t>8/17/2012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2120493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8C8819D-3D99-4453-BA2E-74274D444AF2}" type="datetimeFigureOut">
              <a:rPr lang="en-US" smtClean="0"/>
              <a:pPr/>
              <a:t>8/17/2012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1937432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C8819D-3D99-4453-BA2E-74274D444AF2}" type="datetimeFigureOut">
              <a:rPr lang="en-US" smtClean="0"/>
              <a:pPr/>
              <a:t>8/17/2012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3219703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C8819D-3D99-4453-BA2E-74274D444AF2}" type="datetimeFigureOut">
              <a:rPr lang="en-US" smtClean="0"/>
              <a:pPr/>
              <a:t>8/17/2012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1783565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C8819D-3D99-4453-BA2E-74274D444AF2}" type="datetimeFigureOut">
              <a:rPr lang="en-US" smtClean="0"/>
              <a:pPr/>
              <a:t>8/17/2012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92030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C8819D-3D99-4453-BA2E-74274D444AF2}" type="datetimeFigureOut">
              <a:rPr lang="en-US" smtClean="0"/>
              <a:pPr/>
              <a:t>8/17/2012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C152E3-4682-4F7C-A460-6161D347F226}" type="slidenum">
              <a:rPr lang="en-US" smtClean="0"/>
              <a:pPr/>
              <a:t>‹#›</a:t>
            </a:fld>
            <a:endParaRPr lang="en-US"/>
          </a:p>
        </p:txBody>
      </p:sp>
    </p:spTree>
    <p:extLst>
      <p:ext uri="{BB962C8B-B14F-4D97-AF65-F5344CB8AC3E}">
        <p14:creationId xmlns="" xmlns:p14="http://schemas.microsoft.com/office/powerpoint/2010/main" val="2330114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4099"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a:spcBef>
                <a:spcPct val="0"/>
              </a:spcBef>
              <a:spcAft>
                <a:spcPct val="0"/>
              </a:spcAft>
              <a:defRPr/>
            </a:pPr>
            <a:fld id="{3D74DE20-5C75-4D01-8364-ED9C874356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 xmlns:p14="http://schemas.microsoft.com/office/powerpoint/2010/main" val="7395163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211817140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8563A1-3058-4514-8820-02D617AB3997}" type="datetimeFigureOut">
              <a:rPr lang="en-US" smtClean="0">
                <a:solidFill>
                  <a:prstClr val="black">
                    <a:tint val="75000"/>
                  </a:prstClr>
                </a:solidFill>
              </a:rPr>
              <a:pPr/>
              <a:t>8/17/2012</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07D802-E059-4B81-8018-C317592542C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 xmlns:p14="http://schemas.microsoft.com/office/powerpoint/2010/main" val="3490651474"/>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6.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2290" name="Rectangle 14"/>
          <p:cNvSpPr>
            <a:spLocks noChangeArrowheads="1"/>
          </p:cNvSpPr>
          <p:nvPr/>
        </p:nvSpPr>
        <p:spPr bwMode="auto">
          <a:xfrm>
            <a:off x="12700" y="304800"/>
            <a:ext cx="9140825" cy="1828800"/>
          </a:xfrm>
          <a:prstGeom prst="rect">
            <a:avLst/>
          </a:prstGeom>
          <a:solidFill>
            <a:srgbClr val="7D110C"/>
          </a:solidFill>
          <a:ln>
            <a:noFill/>
          </a:ln>
        </p:spPr>
        <p:txBody>
          <a:bodyPr wrap="none" anchor="ctr"/>
          <a:lstStyle/>
          <a:p>
            <a:pPr fontAlgn="base">
              <a:spcBef>
                <a:spcPct val="0"/>
              </a:spcBef>
              <a:spcAft>
                <a:spcPct val="0"/>
              </a:spcAft>
            </a:pPr>
            <a:endParaRPr lang="en-US" dirty="0">
              <a:solidFill>
                <a:srgbClr val="000000"/>
              </a:solidFill>
            </a:endParaRPr>
          </a:p>
        </p:txBody>
      </p:sp>
      <p:sp>
        <p:nvSpPr>
          <p:cNvPr id="12291" name="Text Box 2"/>
          <p:cNvSpPr txBox="1">
            <a:spLocks noChangeArrowheads="1"/>
          </p:cNvSpPr>
          <p:nvPr/>
        </p:nvSpPr>
        <p:spPr bwMode="auto">
          <a:xfrm>
            <a:off x="0" y="342900"/>
            <a:ext cx="9140824" cy="16927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3200" b="1" cap="small" dirty="0" smtClean="0">
                <a:solidFill>
                  <a:schemeClr val="bg1"/>
                </a:solidFill>
              </a:rPr>
              <a:t>Bridging the gaps: </a:t>
            </a:r>
          </a:p>
          <a:p>
            <a:r>
              <a:rPr lang="en-US" sz="2400" b="1" cap="small" dirty="0" smtClean="0">
                <a:solidFill>
                  <a:schemeClr val="bg1"/>
                </a:solidFill>
              </a:rPr>
              <a:t>Assessments and plans for American federation </a:t>
            </a:r>
          </a:p>
          <a:p>
            <a:pPr algn="ctr"/>
            <a:r>
              <a:rPr lang="en-US" sz="2400" b="1" cap="small" dirty="0" smtClean="0">
                <a:solidFill>
                  <a:schemeClr val="bg1"/>
                </a:solidFill>
              </a:rPr>
              <a:t>strategies and data standards to unite </a:t>
            </a:r>
          </a:p>
          <a:p>
            <a:pPr algn="r"/>
            <a:r>
              <a:rPr lang="en-US" sz="2400" b="1" cap="small" dirty="0" smtClean="0">
                <a:solidFill>
                  <a:schemeClr val="bg1"/>
                </a:solidFill>
              </a:rPr>
              <a:t>state-level archaeological databases</a:t>
            </a:r>
            <a:endParaRPr lang="en-US" sz="2400" dirty="0">
              <a:solidFill>
                <a:schemeClr val="bg1"/>
              </a:solidFill>
            </a:endParaRPr>
          </a:p>
        </p:txBody>
      </p:sp>
      <p:sp>
        <p:nvSpPr>
          <p:cNvPr id="12292" name="Rectangle 10"/>
          <p:cNvSpPr>
            <a:spLocks noChangeArrowheads="1"/>
          </p:cNvSpPr>
          <p:nvPr/>
        </p:nvSpPr>
        <p:spPr bwMode="auto">
          <a:xfrm>
            <a:off x="0" y="2514600"/>
            <a:ext cx="9140825" cy="3886200"/>
          </a:xfrm>
          <a:prstGeom prst="rect">
            <a:avLst/>
          </a:prstGeom>
          <a:solidFill>
            <a:srgbClr val="7D110C"/>
          </a:solidFill>
          <a:ln>
            <a:noFill/>
          </a:ln>
        </p:spPr>
        <p:txBody>
          <a:bodyPr wrap="none" anchor="ctr"/>
          <a:lstStyle/>
          <a:p>
            <a:pPr fontAlgn="base">
              <a:spcBef>
                <a:spcPct val="0"/>
              </a:spcBef>
              <a:spcAft>
                <a:spcPct val="0"/>
              </a:spcAft>
            </a:pPr>
            <a:endParaRPr lang="en-US" dirty="0">
              <a:solidFill>
                <a:srgbClr val="000000"/>
              </a:solidFill>
            </a:endParaRPr>
          </a:p>
        </p:txBody>
      </p:sp>
      <p:grpSp>
        <p:nvGrpSpPr>
          <p:cNvPr id="11" name="Group 10"/>
          <p:cNvGrpSpPr>
            <a:grpSpLocks noChangeAspect="1"/>
          </p:cNvGrpSpPr>
          <p:nvPr/>
        </p:nvGrpSpPr>
        <p:grpSpPr>
          <a:xfrm>
            <a:off x="4751733" y="2724150"/>
            <a:ext cx="4316067" cy="685800"/>
            <a:chOff x="6893470" y="3413234"/>
            <a:chExt cx="3676650" cy="584200"/>
          </a:xfrm>
        </p:grpSpPr>
        <p:sp>
          <p:nvSpPr>
            <p:cNvPr id="12295" name="Rectangle 8"/>
            <p:cNvSpPr>
              <a:spLocks noChangeArrowheads="1"/>
            </p:cNvSpPr>
            <p:nvPr/>
          </p:nvSpPr>
          <p:spPr bwMode="auto">
            <a:xfrm>
              <a:off x="6893470" y="3413234"/>
              <a:ext cx="3676650" cy="584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fontAlgn="base">
                <a:spcBef>
                  <a:spcPct val="0"/>
                </a:spcBef>
                <a:spcAft>
                  <a:spcPct val="0"/>
                </a:spcAft>
              </a:pPr>
              <a:endParaRPr lang="en-US" dirty="0">
                <a:solidFill>
                  <a:srgbClr val="000000"/>
                </a:solidFill>
              </a:endParaRPr>
            </a:p>
          </p:txBody>
        </p:sp>
        <p:pic>
          <p:nvPicPr>
            <p:cNvPr id="12297" name="Picture 6" descr="iusb_h_rgb"/>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7086600" y="3429000"/>
              <a:ext cx="3343275" cy="54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sp>
        <p:nvSpPr>
          <p:cNvPr id="12294" name="Text Box 13"/>
          <p:cNvSpPr txBox="1">
            <a:spLocks noChangeArrowheads="1"/>
          </p:cNvSpPr>
          <p:nvPr/>
        </p:nvSpPr>
        <p:spPr bwMode="auto">
          <a:xfrm>
            <a:off x="0" y="2628900"/>
            <a:ext cx="5257800" cy="22467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Aft>
                <a:spcPct val="0"/>
              </a:spcAft>
            </a:pPr>
            <a:r>
              <a:rPr lang="en-US" sz="2000" dirty="0">
                <a:solidFill>
                  <a:srgbClr val="FFFFFF"/>
                </a:solidFill>
              </a:rPr>
              <a:t>Joshua J. Wells, PhD, RPA</a:t>
            </a:r>
          </a:p>
          <a:p>
            <a:pPr eaLnBrk="1" fontAlgn="base" hangingPunct="1">
              <a:spcAft>
                <a:spcPct val="0"/>
              </a:spcAft>
            </a:pPr>
            <a:r>
              <a:rPr lang="en-US" sz="2000" dirty="0">
                <a:solidFill>
                  <a:srgbClr val="FFFFFF"/>
                </a:solidFill>
              </a:rPr>
              <a:t>Dept. of Sociology and Anthropology</a:t>
            </a:r>
          </a:p>
          <a:p>
            <a:pPr eaLnBrk="1" fontAlgn="base" hangingPunct="1">
              <a:spcAft>
                <a:spcPct val="0"/>
              </a:spcAft>
            </a:pPr>
            <a:r>
              <a:rPr lang="en-US" sz="2000" dirty="0" smtClean="0">
                <a:solidFill>
                  <a:srgbClr val="FFFFFF"/>
                </a:solidFill>
              </a:rPr>
              <a:t>   &amp; </a:t>
            </a:r>
            <a:r>
              <a:rPr lang="en-US" sz="2000" dirty="0">
                <a:solidFill>
                  <a:srgbClr val="FFFFFF"/>
                </a:solidFill>
              </a:rPr>
              <a:t>Department of </a:t>
            </a:r>
            <a:r>
              <a:rPr lang="en-US" sz="2000" dirty="0" smtClean="0">
                <a:solidFill>
                  <a:srgbClr val="FFFFFF"/>
                </a:solidFill>
              </a:rPr>
              <a:t>Informatics</a:t>
            </a:r>
          </a:p>
          <a:p>
            <a:pPr eaLnBrk="1" fontAlgn="base" hangingPunct="1">
              <a:spcAft>
                <a:spcPct val="0"/>
              </a:spcAft>
            </a:pPr>
            <a:endParaRPr lang="en-US" sz="2000" dirty="0" smtClean="0">
              <a:solidFill>
                <a:srgbClr val="FFFFFF"/>
              </a:solidFill>
            </a:endParaRPr>
          </a:p>
          <a:p>
            <a:pPr eaLnBrk="1" fontAlgn="base" hangingPunct="1">
              <a:spcAft>
                <a:spcPct val="0"/>
              </a:spcAft>
            </a:pPr>
            <a:r>
              <a:rPr lang="en-US" sz="2000" dirty="0" smtClean="0">
                <a:solidFill>
                  <a:srgbClr val="FFFFFF"/>
                </a:solidFill>
              </a:rPr>
              <a:t>Stephen J. </a:t>
            </a:r>
            <a:r>
              <a:rPr lang="en-US" sz="2000" dirty="0" err="1" smtClean="0">
                <a:solidFill>
                  <a:srgbClr val="FFFFFF"/>
                </a:solidFill>
              </a:rPr>
              <a:t>Yerka</a:t>
            </a:r>
            <a:r>
              <a:rPr lang="en-US" sz="2000" dirty="0" smtClean="0">
                <a:solidFill>
                  <a:srgbClr val="FFFFFF"/>
                </a:solidFill>
              </a:rPr>
              <a:t>, MA, RPA</a:t>
            </a:r>
          </a:p>
          <a:p>
            <a:pPr eaLnBrk="1" fontAlgn="base" hangingPunct="1">
              <a:spcAft>
                <a:spcPct val="0"/>
              </a:spcAft>
            </a:pPr>
            <a:r>
              <a:rPr lang="en-US" sz="2000" dirty="0" smtClean="0">
                <a:solidFill>
                  <a:srgbClr val="FFFFFF"/>
                </a:solidFill>
              </a:rPr>
              <a:t>University of Tennessee, Knoxville</a:t>
            </a:r>
          </a:p>
          <a:p>
            <a:pPr eaLnBrk="1" fontAlgn="base" hangingPunct="1">
              <a:spcAft>
                <a:spcPct val="0"/>
              </a:spcAft>
            </a:pPr>
            <a:r>
              <a:rPr lang="en-US" sz="2000" dirty="0" smtClean="0">
                <a:solidFill>
                  <a:srgbClr val="FFFFFF"/>
                </a:solidFill>
              </a:rPr>
              <a:t>Archaeology Research Laboratory</a:t>
            </a:r>
            <a:endParaRPr lang="en-US" sz="2000" dirty="0">
              <a:solidFill>
                <a:srgbClr val="FFFFFF"/>
              </a:solidFill>
            </a:endParaRPr>
          </a:p>
        </p:txBody>
      </p:sp>
      <p:grpSp>
        <p:nvGrpSpPr>
          <p:cNvPr id="15" name="Group 14"/>
          <p:cNvGrpSpPr>
            <a:grpSpLocks noChangeAspect="1"/>
          </p:cNvGrpSpPr>
          <p:nvPr/>
        </p:nvGrpSpPr>
        <p:grpSpPr>
          <a:xfrm>
            <a:off x="3771900" y="5143500"/>
            <a:ext cx="5257800" cy="1028700"/>
            <a:chOff x="3771900" y="5143500"/>
            <a:chExt cx="5257800" cy="1028700"/>
          </a:xfrm>
        </p:grpSpPr>
        <p:pic>
          <p:nvPicPr>
            <p:cNvPr id="14339" name="Picture 3"/>
            <p:cNvPicPr>
              <a:picLocks noChangeAspect="1" noChangeArrowheads="1"/>
            </p:cNvPicPr>
            <p:nvPr/>
          </p:nvPicPr>
          <p:blipFill>
            <a:blip r:embed="rId4" cstate="print"/>
            <a:srcRect l="3516" t="12000" r="63672" b="70000"/>
            <a:stretch>
              <a:fillRect/>
            </a:stretch>
          </p:blipFill>
          <p:spPr bwMode="auto">
            <a:xfrm>
              <a:off x="3771900" y="5143500"/>
              <a:ext cx="3200400" cy="1028700"/>
            </a:xfrm>
            <a:prstGeom prst="rect">
              <a:avLst/>
            </a:prstGeom>
            <a:noFill/>
            <a:ln w="19050">
              <a:solidFill>
                <a:schemeClr val="bg1"/>
              </a:solidFill>
              <a:miter lim="800000"/>
              <a:headEnd/>
              <a:tailEnd/>
            </a:ln>
          </p:spPr>
        </p:pic>
        <p:pic>
          <p:nvPicPr>
            <p:cNvPr id="14340" name="Picture 4"/>
            <p:cNvPicPr>
              <a:picLocks noChangeAspect="1" noChangeArrowheads="1"/>
            </p:cNvPicPr>
            <p:nvPr/>
          </p:nvPicPr>
          <p:blipFill>
            <a:blip r:embed="rId5" cstate="print"/>
            <a:srcRect l="35938" t="58000" r="42968" b="24000"/>
            <a:stretch>
              <a:fillRect/>
            </a:stretch>
          </p:blipFill>
          <p:spPr bwMode="auto">
            <a:xfrm>
              <a:off x="6972300" y="5143500"/>
              <a:ext cx="2057400" cy="1028700"/>
            </a:xfrm>
            <a:prstGeom prst="rect">
              <a:avLst/>
            </a:prstGeom>
            <a:noFill/>
            <a:ln w="19050">
              <a:solidFill>
                <a:schemeClr val="bg1"/>
              </a:solidFill>
              <a:miter lim="800000"/>
              <a:headEnd/>
              <a:tailEnd/>
            </a:ln>
          </p:spPr>
        </p:pic>
      </p:grpSp>
      <p:sp>
        <p:nvSpPr>
          <p:cNvPr id="16" name="Text Box 13"/>
          <p:cNvSpPr txBox="1">
            <a:spLocks noChangeArrowheads="1"/>
          </p:cNvSpPr>
          <p:nvPr/>
        </p:nvSpPr>
        <p:spPr bwMode="auto">
          <a:xfrm>
            <a:off x="1173480" y="5257801"/>
            <a:ext cx="1937385" cy="93902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Aft>
                <a:spcPct val="0"/>
              </a:spcAft>
            </a:pPr>
            <a:r>
              <a:rPr lang="en-US" sz="1600" i="1" dirty="0" smtClean="0">
                <a:solidFill>
                  <a:srgbClr val="FFFFFF"/>
                </a:solidFill>
              </a:rPr>
              <a:t>NSF Awards</a:t>
            </a:r>
          </a:p>
          <a:p>
            <a:pPr eaLnBrk="1" fontAlgn="base" hangingPunct="1">
              <a:spcAft>
                <a:spcPct val="0"/>
              </a:spcAft>
            </a:pPr>
            <a:r>
              <a:rPr lang="en-US" sz="1600" i="1" dirty="0" smtClean="0">
                <a:solidFill>
                  <a:srgbClr val="FFFFFF"/>
                </a:solidFill>
              </a:rPr>
              <a:t>#1216810</a:t>
            </a:r>
          </a:p>
          <a:p>
            <a:pPr eaLnBrk="1" fontAlgn="base" hangingPunct="1">
              <a:spcAft>
                <a:spcPct val="0"/>
              </a:spcAft>
            </a:pPr>
            <a:r>
              <a:rPr lang="en-US" sz="1600" i="1" dirty="0" smtClean="0">
                <a:solidFill>
                  <a:srgbClr val="FFFFFF"/>
                </a:solidFill>
              </a:rPr>
              <a:t>#1217240</a:t>
            </a:r>
            <a:endParaRPr lang="en-US" sz="1600" i="1" dirty="0">
              <a:solidFill>
                <a:srgbClr val="FFFFFF"/>
              </a:solidFill>
            </a:endParaRPr>
          </a:p>
        </p:txBody>
      </p:sp>
      <p:sp>
        <p:nvSpPr>
          <p:cNvPr id="18" name="Rectangle 17"/>
          <p:cNvSpPr/>
          <p:nvPr/>
        </p:nvSpPr>
        <p:spPr>
          <a:xfrm>
            <a:off x="114300" y="5143500"/>
            <a:ext cx="2415540" cy="10287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1" name="Group 20"/>
          <p:cNvGrpSpPr/>
          <p:nvPr/>
        </p:nvGrpSpPr>
        <p:grpSpPr>
          <a:xfrm>
            <a:off x="4513901" y="3886198"/>
            <a:ext cx="4538659" cy="777242"/>
            <a:chOff x="4513901" y="3886198"/>
            <a:chExt cx="4538659" cy="777242"/>
          </a:xfrm>
        </p:grpSpPr>
        <p:pic>
          <p:nvPicPr>
            <p:cNvPr id="14338" name="Picture 2" descr="http://archaeology.as.utk.edu/images/ut-wordmark.gif"/>
            <p:cNvPicPr>
              <a:picLocks noChangeAspect="1" noChangeArrowheads="1"/>
            </p:cNvPicPr>
            <p:nvPr/>
          </p:nvPicPr>
          <p:blipFill>
            <a:blip r:embed="rId6" cstate="print"/>
            <a:srcRect/>
            <a:stretch>
              <a:fillRect/>
            </a:stretch>
          </p:blipFill>
          <p:spPr bwMode="auto">
            <a:xfrm>
              <a:off x="4513901" y="3886198"/>
              <a:ext cx="2072638" cy="777240"/>
            </a:xfrm>
            <a:prstGeom prst="rect">
              <a:avLst/>
            </a:prstGeom>
            <a:noFill/>
            <a:ln w="19050">
              <a:solidFill>
                <a:schemeClr val="bg1"/>
              </a:solidFill>
            </a:ln>
          </p:spPr>
        </p:pic>
        <p:pic>
          <p:nvPicPr>
            <p:cNvPr id="20" name="Picture 2" descr="C:\JWTRAVEL\MEETINGS\AUSSIE_FAIMS\pidbaSlides\PIDBA Slides_Page_03.jpg"/>
            <p:cNvPicPr>
              <a:picLocks noChangeAspect="1" noChangeArrowheads="1"/>
            </p:cNvPicPr>
            <p:nvPr/>
          </p:nvPicPr>
          <p:blipFill>
            <a:blip r:embed="rId7" cstate="print"/>
            <a:srcRect l="51250" t="50000" r="36875" b="45001"/>
            <a:stretch>
              <a:fillRect/>
            </a:stretch>
          </p:blipFill>
          <p:spPr bwMode="auto">
            <a:xfrm>
              <a:off x="6591300" y="3886200"/>
              <a:ext cx="2461260" cy="777240"/>
            </a:xfrm>
            <a:prstGeom prst="rect">
              <a:avLst/>
            </a:prstGeom>
            <a:noFill/>
            <a:ln w="19050">
              <a:solidFill>
                <a:schemeClr val="bg1"/>
              </a:solidFill>
            </a:ln>
          </p:spPr>
        </p:pic>
      </p:grpSp>
      <p:pic>
        <p:nvPicPr>
          <p:cNvPr id="27650" name="Picture 2" descr="http://upload.wikimedia.org/wikipedia/commons/8/87/NSF_Logo.PNG"/>
          <p:cNvPicPr>
            <a:picLocks noChangeAspect="1" noChangeArrowheads="1"/>
          </p:cNvPicPr>
          <p:nvPr/>
        </p:nvPicPr>
        <p:blipFill>
          <a:blip r:embed="rId8" cstate="print"/>
          <a:srcRect/>
          <a:stretch>
            <a:fillRect/>
          </a:stretch>
        </p:blipFill>
        <p:spPr bwMode="auto">
          <a:xfrm>
            <a:off x="147828" y="5143500"/>
            <a:ext cx="1033272" cy="1033272"/>
          </a:xfrm>
          <a:prstGeom prst="rect">
            <a:avLst/>
          </a:prstGeom>
          <a:noFill/>
        </p:spPr>
      </p:pic>
    </p:spTree>
    <p:extLst>
      <p:ext uri="{BB962C8B-B14F-4D97-AF65-F5344CB8AC3E}">
        <p14:creationId xmlns="" xmlns:p14="http://schemas.microsoft.com/office/powerpoint/2010/main" val="795566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 Design ERD</a:t>
            </a:r>
            <a:endParaRPr lang="en-US" dirty="0"/>
          </a:p>
        </p:txBody>
      </p:sp>
      <p:graphicFrame>
        <p:nvGraphicFramePr>
          <p:cNvPr id="4" name="Table 3"/>
          <p:cNvGraphicFramePr>
            <a:graphicFrameLocks noGrp="1"/>
          </p:cNvGraphicFramePr>
          <p:nvPr/>
        </p:nvGraphicFramePr>
        <p:xfrm>
          <a:off x="152400" y="1600200"/>
          <a:ext cx="1066800" cy="1463040"/>
        </p:xfrm>
        <a:graphic>
          <a:graphicData uri="http://schemas.openxmlformats.org/drawingml/2006/table">
            <a:tbl>
              <a:tblPr firstRow="1" bandRow="1">
                <a:tableStyleId>{5C22544A-7EE6-4342-B048-85BDC9FD1C3A}</a:tableStyleId>
              </a:tblPr>
              <a:tblGrid>
                <a:gridCol w="1066800"/>
              </a:tblGrid>
              <a:tr h="247650">
                <a:tc>
                  <a:txBody>
                    <a:bodyPr/>
                    <a:lstStyle/>
                    <a:p>
                      <a:r>
                        <a:rPr lang="en-US" dirty="0" smtClean="0"/>
                        <a:t>Project</a:t>
                      </a:r>
                      <a:endParaRPr lang="en-US" dirty="0"/>
                    </a:p>
                  </a:txBody>
                  <a:tcPr/>
                </a:tc>
              </a:tr>
              <a:tr h="247650">
                <a:tc>
                  <a:txBody>
                    <a:bodyPr/>
                    <a:lstStyle/>
                    <a:p>
                      <a:endParaRPr lang="en-US" dirty="0"/>
                    </a:p>
                  </a:txBody>
                  <a:tcPr/>
                </a:tc>
              </a:tr>
              <a:tr h="247650">
                <a:tc>
                  <a:txBody>
                    <a:bodyPr/>
                    <a:lstStyle/>
                    <a:p>
                      <a:endParaRPr lang="en-US" dirty="0"/>
                    </a:p>
                  </a:txBody>
                  <a:tcPr/>
                </a:tc>
              </a:tr>
              <a:tr h="247650">
                <a:tc>
                  <a:txBody>
                    <a:bodyPr/>
                    <a:lstStyle/>
                    <a:p>
                      <a:endParaRPr lang="en-US" dirty="0"/>
                    </a:p>
                  </a:txBody>
                  <a:tcPr/>
                </a:tc>
              </a:tr>
            </a:tbl>
          </a:graphicData>
        </a:graphic>
      </p:graphicFrame>
      <p:graphicFrame>
        <p:nvGraphicFramePr>
          <p:cNvPr id="5" name="Table 4"/>
          <p:cNvGraphicFramePr>
            <a:graphicFrameLocks noGrp="1"/>
          </p:cNvGraphicFramePr>
          <p:nvPr/>
        </p:nvGraphicFramePr>
        <p:xfrm>
          <a:off x="2133600" y="2651759"/>
          <a:ext cx="990600" cy="1737360"/>
        </p:xfrm>
        <a:graphic>
          <a:graphicData uri="http://schemas.openxmlformats.org/drawingml/2006/table">
            <a:tbl>
              <a:tblPr firstRow="1" bandRow="1">
                <a:tableStyleId>{5C22544A-7EE6-4342-B048-85BDC9FD1C3A}</a:tableStyleId>
              </a:tblPr>
              <a:tblGrid>
                <a:gridCol w="990600"/>
              </a:tblGrid>
              <a:tr h="247650">
                <a:tc>
                  <a:txBody>
                    <a:bodyPr/>
                    <a:lstStyle/>
                    <a:p>
                      <a:r>
                        <a:rPr lang="en-US" dirty="0" smtClean="0"/>
                        <a:t>Site Survey</a:t>
                      </a:r>
                      <a:endParaRPr lang="en-US" dirty="0"/>
                    </a:p>
                  </a:txBody>
                  <a:tcPr/>
                </a:tc>
              </a:tr>
              <a:tr h="247650">
                <a:tc>
                  <a:txBody>
                    <a:bodyPr/>
                    <a:lstStyle/>
                    <a:p>
                      <a:endParaRPr lang="en-US" dirty="0"/>
                    </a:p>
                  </a:txBody>
                  <a:tcPr/>
                </a:tc>
              </a:tr>
              <a:tr h="247650">
                <a:tc>
                  <a:txBody>
                    <a:bodyPr/>
                    <a:lstStyle/>
                    <a:p>
                      <a:endParaRPr lang="en-US" dirty="0"/>
                    </a:p>
                  </a:txBody>
                  <a:tcPr/>
                </a:tc>
              </a:tr>
              <a:tr h="247650">
                <a:tc>
                  <a:txBody>
                    <a:bodyPr/>
                    <a:lstStyle/>
                    <a:p>
                      <a:endParaRPr lang="en-US" dirty="0"/>
                    </a:p>
                  </a:txBody>
                  <a:tcPr/>
                </a:tc>
              </a:tr>
            </a:tbl>
          </a:graphicData>
        </a:graphic>
      </p:graphicFrame>
      <p:graphicFrame>
        <p:nvGraphicFramePr>
          <p:cNvPr id="6" name="Table 5"/>
          <p:cNvGraphicFramePr>
            <a:graphicFrameLocks noGrp="1"/>
          </p:cNvGraphicFramePr>
          <p:nvPr/>
        </p:nvGraphicFramePr>
        <p:xfrm>
          <a:off x="4267200" y="1600200"/>
          <a:ext cx="990600" cy="1498600"/>
        </p:xfrm>
        <a:graphic>
          <a:graphicData uri="http://schemas.openxmlformats.org/drawingml/2006/table">
            <a:tbl>
              <a:tblPr firstRow="1" bandRow="1">
                <a:tableStyleId>{5C22544A-7EE6-4342-B048-85BDC9FD1C3A}</a:tableStyleId>
              </a:tblPr>
              <a:tblGrid>
                <a:gridCol w="990600"/>
              </a:tblGrid>
              <a:tr h="374650">
                <a:tc>
                  <a:txBody>
                    <a:bodyPr/>
                    <a:lstStyle/>
                    <a:p>
                      <a:r>
                        <a:rPr lang="en-US" dirty="0" smtClean="0"/>
                        <a:t>Site</a:t>
                      </a:r>
                      <a:endParaRPr lang="en-US" dirty="0"/>
                    </a:p>
                  </a:txBody>
                  <a:tcPr/>
                </a:tc>
              </a:tr>
              <a:tr h="374650">
                <a:tc>
                  <a:txBody>
                    <a:bodyPr/>
                    <a:lstStyle/>
                    <a:p>
                      <a:endParaRPr lang="en-US" dirty="0"/>
                    </a:p>
                  </a:txBody>
                  <a:tcPr/>
                </a:tc>
              </a:tr>
              <a:tr h="374650">
                <a:tc>
                  <a:txBody>
                    <a:bodyPr/>
                    <a:lstStyle/>
                    <a:p>
                      <a:endParaRPr lang="en-US" dirty="0"/>
                    </a:p>
                  </a:txBody>
                  <a:tcPr/>
                </a:tc>
              </a:tr>
              <a:tr h="374650">
                <a:tc>
                  <a:txBody>
                    <a:bodyPr/>
                    <a:lstStyle/>
                    <a:p>
                      <a:endParaRPr lang="en-US" dirty="0"/>
                    </a:p>
                  </a:txBody>
                  <a:tcPr/>
                </a:tc>
              </a:tr>
            </a:tbl>
          </a:graphicData>
        </a:graphic>
      </p:graphicFrame>
      <p:graphicFrame>
        <p:nvGraphicFramePr>
          <p:cNvPr id="7" name="Table 6"/>
          <p:cNvGraphicFramePr>
            <a:graphicFrameLocks noGrp="1"/>
          </p:cNvGraphicFramePr>
          <p:nvPr/>
        </p:nvGraphicFramePr>
        <p:xfrm>
          <a:off x="7162800" y="4724400"/>
          <a:ext cx="1752600" cy="1615440"/>
        </p:xfrm>
        <a:graphic>
          <a:graphicData uri="http://schemas.openxmlformats.org/drawingml/2006/table">
            <a:tbl>
              <a:tblPr firstRow="1" bandRow="1">
                <a:tableStyleId>{5C22544A-7EE6-4342-B048-85BDC9FD1C3A}</a:tableStyleId>
              </a:tblPr>
              <a:tblGrid>
                <a:gridCol w="1752600"/>
              </a:tblGrid>
              <a:tr h="323355">
                <a:tc>
                  <a:txBody>
                    <a:bodyPr/>
                    <a:lstStyle/>
                    <a:p>
                      <a:r>
                        <a:rPr lang="en-US" sz="1400" dirty="0" smtClean="0"/>
                        <a:t>Artifact Catalog Object</a:t>
                      </a:r>
                      <a:endParaRPr lang="en-US" sz="1400" dirty="0"/>
                    </a:p>
                  </a:txBody>
                  <a:tcPr/>
                </a:tc>
              </a:tr>
              <a:tr h="247815">
                <a:tc>
                  <a:txBody>
                    <a:bodyPr/>
                    <a:lstStyle/>
                    <a:p>
                      <a:endParaRPr lang="en-US" dirty="0"/>
                    </a:p>
                  </a:txBody>
                  <a:tcPr/>
                </a:tc>
              </a:tr>
              <a:tr h="247815">
                <a:tc>
                  <a:txBody>
                    <a:bodyPr/>
                    <a:lstStyle/>
                    <a:p>
                      <a:endParaRPr lang="en-US"/>
                    </a:p>
                  </a:txBody>
                  <a:tcPr/>
                </a:tc>
              </a:tr>
              <a:tr h="247815">
                <a:tc>
                  <a:txBody>
                    <a:bodyPr/>
                    <a:lstStyle/>
                    <a:p>
                      <a:endParaRPr lang="en-US" dirty="0"/>
                    </a:p>
                  </a:txBody>
                  <a:tcPr/>
                </a:tc>
              </a:tr>
            </a:tbl>
          </a:graphicData>
        </a:graphic>
      </p:graphicFrame>
      <p:graphicFrame>
        <p:nvGraphicFramePr>
          <p:cNvPr id="8" name="Table 7"/>
          <p:cNvGraphicFramePr>
            <a:graphicFrameLocks noGrp="1"/>
          </p:cNvGraphicFramePr>
          <p:nvPr/>
        </p:nvGraphicFramePr>
        <p:xfrm>
          <a:off x="5638800" y="4556760"/>
          <a:ext cx="990600" cy="1463040"/>
        </p:xfrm>
        <a:graphic>
          <a:graphicData uri="http://schemas.openxmlformats.org/drawingml/2006/table">
            <a:tbl>
              <a:tblPr firstRow="1" bandRow="1">
                <a:tableStyleId>{5C22544A-7EE6-4342-B048-85BDC9FD1C3A}</a:tableStyleId>
              </a:tblPr>
              <a:tblGrid>
                <a:gridCol w="990600"/>
              </a:tblGrid>
              <a:tr h="247650">
                <a:tc>
                  <a:txBody>
                    <a:bodyPr/>
                    <a:lstStyle/>
                    <a:p>
                      <a:r>
                        <a:rPr lang="en-US" dirty="0" smtClean="0"/>
                        <a:t>Lot</a:t>
                      </a:r>
                      <a:endParaRPr lang="en-US" dirty="0"/>
                    </a:p>
                  </a:txBody>
                  <a:tcPr/>
                </a:tc>
              </a:tr>
              <a:tr h="247650">
                <a:tc>
                  <a:txBody>
                    <a:bodyPr/>
                    <a:lstStyle/>
                    <a:p>
                      <a:endParaRPr lang="en-US" dirty="0"/>
                    </a:p>
                  </a:txBody>
                  <a:tcPr/>
                </a:tc>
              </a:tr>
              <a:tr h="247650">
                <a:tc>
                  <a:txBody>
                    <a:bodyPr/>
                    <a:lstStyle/>
                    <a:p>
                      <a:endParaRPr lang="en-US"/>
                    </a:p>
                  </a:txBody>
                  <a:tcPr/>
                </a:tc>
              </a:tr>
              <a:tr h="247650">
                <a:tc>
                  <a:txBody>
                    <a:bodyPr/>
                    <a:lstStyle/>
                    <a:p>
                      <a:endParaRPr lang="en-US" dirty="0"/>
                    </a:p>
                  </a:txBody>
                  <a:tcPr/>
                </a:tc>
              </a:tr>
            </a:tbl>
          </a:graphicData>
        </a:graphic>
      </p:graphicFrame>
      <p:graphicFrame>
        <p:nvGraphicFramePr>
          <p:cNvPr id="9" name="Table 8"/>
          <p:cNvGraphicFramePr>
            <a:graphicFrameLocks noGrp="1"/>
          </p:cNvGraphicFramePr>
          <p:nvPr/>
        </p:nvGraphicFramePr>
        <p:xfrm>
          <a:off x="3886200" y="3718560"/>
          <a:ext cx="990600" cy="1463040"/>
        </p:xfrm>
        <a:graphic>
          <a:graphicData uri="http://schemas.openxmlformats.org/drawingml/2006/table">
            <a:tbl>
              <a:tblPr firstRow="1" bandRow="1">
                <a:tableStyleId>{5C22544A-7EE6-4342-B048-85BDC9FD1C3A}</a:tableStyleId>
              </a:tblPr>
              <a:tblGrid>
                <a:gridCol w="990600"/>
              </a:tblGrid>
              <a:tr h="247650">
                <a:tc>
                  <a:txBody>
                    <a:bodyPr/>
                    <a:lstStyle/>
                    <a:p>
                      <a:r>
                        <a:rPr lang="en-US" dirty="0" smtClean="0"/>
                        <a:t>Context</a:t>
                      </a:r>
                      <a:endParaRPr lang="en-US" dirty="0"/>
                    </a:p>
                  </a:txBody>
                  <a:tcPr/>
                </a:tc>
              </a:tr>
              <a:tr h="247650">
                <a:tc>
                  <a:txBody>
                    <a:bodyPr/>
                    <a:lstStyle/>
                    <a:p>
                      <a:endParaRPr lang="en-US" dirty="0"/>
                    </a:p>
                  </a:txBody>
                  <a:tcPr/>
                </a:tc>
              </a:tr>
              <a:tr h="247650">
                <a:tc>
                  <a:txBody>
                    <a:bodyPr/>
                    <a:lstStyle/>
                    <a:p>
                      <a:endParaRPr lang="en-US"/>
                    </a:p>
                  </a:txBody>
                  <a:tcPr/>
                </a:tc>
              </a:tr>
              <a:tr h="247650">
                <a:tc>
                  <a:txBody>
                    <a:bodyPr/>
                    <a:lstStyle/>
                    <a:p>
                      <a:endParaRPr lang="en-US" dirty="0"/>
                    </a:p>
                  </a:txBody>
                  <a:tcPr/>
                </a:tc>
              </a:tr>
            </a:tbl>
          </a:graphicData>
        </a:graphic>
      </p:graphicFrame>
      <p:cxnSp>
        <p:nvCxnSpPr>
          <p:cNvPr id="11" name="Elbow Connector 10"/>
          <p:cNvCxnSpPr/>
          <p:nvPr/>
        </p:nvCxnSpPr>
        <p:spPr>
          <a:xfrm>
            <a:off x="1219200" y="2209800"/>
            <a:ext cx="914400" cy="914400"/>
          </a:xfrm>
          <a:prstGeom prst="bentConnector3">
            <a:avLst/>
          </a:prstGeom>
        </p:spPr>
        <p:style>
          <a:lnRef idx="3">
            <a:schemeClr val="accent1"/>
          </a:lnRef>
          <a:fillRef idx="0">
            <a:schemeClr val="accent1"/>
          </a:fillRef>
          <a:effectRef idx="2">
            <a:schemeClr val="accent1"/>
          </a:effectRef>
          <a:fontRef idx="minor">
            <a:schemeClr val="tx1"/>
          </a:fontRef>
        </p:style>
      </p:cxnSp>
      <p:cxnSp>
        <p:nvCxnSpPr>
          <p:cNvPr id="34" name="Elbow Connector 33"/>
          <p:cNvCxnSpPr/>
          <p:nvPr/>
        </p:nvCxnSpPr>
        <p:spPr>
          <a:xfrm flipV="1">
            <a:off x="3124200" y="2133600"/>
            <a:ext cx="1143000" cy="9906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43" name="Elbow Connector 42"/>
          <p:cNvCxnSpPr/>
          <p:nvPr/>
        </p:nvCxnSpPr>
        <p:spPr>
          <a:xfrm>
            <a:off x="3124200" y="3886200"/>
            <a:ext cx="762000" cy="533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48" name="Elbow Connector 47"/>
          <p:cNvCxnSpPr/>
          <p:nvPr/>
        </p:nvCxnSpPr>
        <p:spPr>
          <a:xfrm>
            <a:off x="4876800" y="4648200"/>
            <a:ext cx="762000" cy="533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50" name="Straight Connector 49"/>
          <p:cNvCxnSpPr/>
          <p:nvPr/>
        </p:nvCxnSpPr>
        <p:spPr>
          <a:xfrm>
            <a:off x="6629400" y="5257800"/>
            <a:ext cx="533400"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68" name="Group 67"/>
          <p:cNvGrpSpPr/>
          <p:nvPr/>
        </p:nvGrpSpPr>
        <p:grpSpPr>
          <a:xfrm>
            <a:off x="1905000" y="2895600"/>
            <a:ext cx="228600" cy="381000"/>
            <a:chOff x="1905000" y="2895600"/>
            <a:chExt cx="228600" cy="381000"/>
          </a:xfrm>
        </p:grpSpPr>
        <p:cxnSp>
          <p:nvCxnSpPr>
            <p:cNvPr id="56" name="Straight Connector 55"/>
            <p:cNvCxnSpPr/>
            <p:nvPr/>
          </p:nvCxnSpPr>
          <p:spPr>
            <a:xfrm rot="5400000" flipH="1" flipV="1">
              <a:off x="1905000" y="28956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58" name="Straight Connector 57"/>
            <p:cNvCxnSpPr/>
            <p:nvPr/>
          </p:nvCxnSpPr>
          <p:spPr>
            <a:xfrm>
              <a:off x="1905000" y="31242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69" name="Group 68"/>
          <p:cNvGrpSpPr/>
          <p:nvPr/>
        </p:nvGrpSpPr>
        <p:grpSpPr>
          <a:xfrm>
            <a:off x="3657600" y="4191000"/>
            <a:ext cx="228600" cy="381000"/>
            <a:chOff x="3657600" y="4191000"/>
            <a:chExt cx="228600" cy="381000"/>
          </a:xfrm>
        </p:grpSpPr>
        <p:cxnSp>
          <p:nvCxnSpPr>
            <p:cNvPr id="59" name="Straight Connector 58"/>
            <p:cNvCxnSpPr/>
            <p:nvPr/>
          </p:nvCxnSpPr>
          <p:spPr>
            <a:xfrm rot="5400000" flipH="1" flipV="1">
              <a:off x="3657600" y="41910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60" name="Straight Connector 59"/>
            <p:cNvCxnSpPr/>
            <p:nvPr/>
          </p:nvCxnSpPr>
          <p:spPr>
            <a:xfrm>
              <a:off x="3657600" y="44196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70" name="Group 69"/>
          <p:cNvGrpSpPr/>
          <p:nvPr/>
        </p:nvGrpSpPr>
        <p:grpSpPr>
          <a:xfrm>
            <a:off x="5410200" y="4953000"/>
            <a:ext cx="228600" cy="381000"/>
            <a:chOff x="5410200" y="4953000"/>
            <a:chExt cx="228600" cy="381000"/>
          </a:xfrm>
        </p:grpSpPr>
        <p:cxnSp>
          <p:nvCxnSpPr>
            <p:cNvPr id="61" name="Straight Connector 60"/>
            <p:cNvCxnSpPr/>
            <p:nvPr/>
          </p:nvCxnSpPr>
          <p:spPr>
            <a:xfrm rot="5400000" flipH="1" flipV="1">
              <a:off x="5410200" y="49530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62" name="Straight Connector 61"/>
            <p:cNvCxnSpPr/>
            <p:nvPr/>
          </p:nvCxnSpPr>
          <p:spPr>
            <a:xfrm>
              <a:off x="5410200" y="51816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71" name="Group 70"/>
          <p:cNvGrpSpPr/>
          <p:nvPr/>
        </p:nvGrpSpPr>
        <p:grpSpPr>
          <a:xfrm>
            <a:off x="6934200" y="5029200"/>
            <a:ext cx="228600" cy="381000"/>
            <a:chOff x="6934200" y="5029200"/>
            <a:chExt cx="228600" cy="381000"/>
          </a:xfrm>
        </p:grpSpPr>
        <p:cxnSp>
          <p:nvCxnSpPr>
            <p:cNvPr id="63" name="Straight Connector 62"/>
            <p:cNvCxnSpPr/>
            <p:nvPr/>
          </p:nvCxnSpPr>
          <p:spPr>
            <a:xfrm rot="5400000" flipH="1" flipV="1">
              <a:off x="6934200" y="50292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64" name="Straight Connector 63"/>
            <p:cNvCxnSpPr/>
            <p:nvPr/>
          </p:nvCxnSpPr>
          <p:spPr>
            <a:xfrm>
              <a:off x="6934200" y="52578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67" name="Group 66"/>
          <p:cNvGrpSpPr/>
          <p:nvPr/>
        </p:nvGrpSpPr>
        <p:grpSpPr>
          <a:xfrm>
            <a:off x="3124200" y="2895600"/>
            <a:ext cx="228600" cy="381000"/>
            <a:chOff x="3124200" y="2895600"/>
            <a:chExt cx="228600" cy="381000"/>
          </a:xfrm>
        </p:grpSpPr>
        <p:cxnSp>
          <p:nvCxnSpPr>
            <p:cNvPr id="65" name="Straight Connector 64"/>
            <p:cNvCxnSpPr/>
            <p:nvPr/>
          </p:nvCxnSpPr>
          <p:spPr>
            <a:xfrm rot="16200000" flipV="1">
              <a:off x="3124200" y="28956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66" name="Straight Connector 65"/>
            <p:cNvCxnSpPr/>
            <p:nvPr/>
          </p:nvCxnSpPr>
          <p:spPr>
            <a:xfrm flipH="1">
              <a:off x="3124200" y="31242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sp>
        <p:nvSpPr>
          <p:cNvPr id="72" name="Oval 71"/>
          <p:cNvSpPr/>
          <p:nvPr/>
        </p:nvSpPr>
        <p:spPr>
          <a:xfrm>
            <a:off x="3352800" y="30480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73" name="Oval 72"/>
          <p:cNvSpPr/>
          <p:nvPr/>
        </p:nvSpPr>
        <p:spPr>
          <a:xfrm>
            <a:off x="1752600" y="30480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74" name="Oval 73"/>
          <p:cNvSpPr/>
          <p:nvPr/>
        </p:nvSpPr>
        <p:spPr>
          <a:xfrm>
            <a:off x="3505200" y="43434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75" name="Oval 74"/>
          <p:cNvSpPr/>
          <p:nvPr/>
        </p:nvSpPr>
        <p:spPr>
          <a:xfrm>
            <a:off x="5257800" y="51054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76" name="Oval 75"/>
          <p:cNvSpPr/>
          <p:nvPr/>
        </p:nvSpPr>
        <p:spPr>
          <a:xfrm>
            <a:off x="6781800" y="51816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cxnSp>
        <p:nvCxnSpPr>
          <p:cNvPr id="78" name="Straight Connector 77"/>
          <p:cNvCxnSpPr/>
          <p:nvPr/>
        </p:nvCxnSpPr>
        <p:spPr>
          <a:xfrm rot="5400000">
            <a:off x="6582422" y="5251510"/>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79" name="Straight Connector 78"/>
          <p:cNvCxnSpPr/>
          <p:nvPr/>
        </p:nvCxnSpPr>
        <p:spPr>
          <a:xfrm rot="5400000">
            <a:off x="4838700" y="4654490"/>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0" name="Straight Connector 79"/>
          <p:cNvCxnSpPr/>
          <p:nvPr/>
        </p:nvCxnSpPr>
        <p:spPr>
          <a:xfrm rot="5400000">
            <a:off x="3063168" y="3883612"/>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1" name="Straight Connector 80"/>
          <p:cNvCxnSpPr/>
          <p:nvPr/>
        </p:nvCxnSpPr>
        <p:spPr>
          <a:xfrm rot="5400000">
            <a:off x="1181100" y="2207212"/>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82" name="Straight Connector 81"/>
          <p:cNvCxnSpPr/>
          <p:nvPr/>
        </p:nvCxnSpPr>
        <p:spPr>
          <a:xfrm rot="5400000">
            <a:off x="4000499" y="2127310"/>
            <a:ext cx="228600"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110" name="Group 109"/>
          <p:cNvGrpSpPr/>
          <p:nvPr/>
        </p:nvGrpSpPr>
        <p:grpSpPr>
          <a:xfrm>
            <a:off x="6629400" y="1743722"/>
            <a:ext cx="1143000" cy="381000"/>
            <a:chOff x="6629400" y="1743722"/>
            <a:chExt cx="1143000" cy="381000"/>
          </a:xfrm>
        </p:grpSpPr>
        <p:cxnSp>
          <p:nvCxnSpPr>
            <p:cNvPr id="97" name="Straight Connector 96"/>
            <p:cNvCxnSpPr/>
            <p:nvPr/>
          </p:nvCxnSpPr>
          <p:spPr>
            <a:xfrm>
              <a:off x="6629400" y="1981200"/>
              <a:ext cx="1143000"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98" name="Group 97"/>
            <p:cNvGrpSpPr/>
            <p:nvPr/>
          </p:nvGrpSpPr>
          <p:grpSpPr>
            <a:xfrm>
              <a:off x="7543800" y="1743722"/>
              <a:ext cx="228600" cy="381000"/>
              <a:chOff x="1905000" y="2895600"/>
              <a:chExt cx="228600" cy="381000"/>
            </a:xfrm>
          </p:grpSpPr>
          <p:cxnSp>
            <p:nvCxnSpPr>
              <p:cNvPr id="99" name="Straight Connector 98"/>
              <p:cNvCxnSpPr/>
              <p:nvPr/>
            </p:nvCxnSpPr>
            <p:spPr>
              <a:xfrm rot="5400000" flipH="1" flipV="1">
                <a:off x="1905000" y="28956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00" name="Straight Connector 99"/>
              <p:cNvCxnSpPr/>
              <p:nvPr/>
            </p:nvCxnSpPr>
            <p:spPr>
              <a:xfrm>
                <a:off x="1905000" y="31242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sp>
          <p:nvSpPr>
            <p:cNvPr id="101" name="Oval 100"/>
            <p:cNvSpPr/>
            <p:nvPr/>
          </p:nvSpPr>
          <p:spPr>
            <a:xfrm>
              <a:off x="7391400" y="1896122"/>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cxnSp>
          <p:nvCxnSpPr>
            <p:cNvPr id="102" name="Straight Connector 101"/>
            <p:cNvCxnSpPr/>
            <p:nvPr/>
          </p:nvCxnSpPr>
          <p:spPr>
            <a:xfrm rot="5400000">
              <a:off x="6704486" y="1978612"/>
              <a:ext cx="228600" cy="0"/>
            </a:xfrm>
            <a:prstGeom prst="line">
              <a:avLst/>
            </a:prstGeom>
          </p:spPr>
          <p:style>
            <a:lnRef idx="3">
              <a:schemeClr val="accent1"/>
            </a:lnRef>
            <a:fillRef idx="0">
              <a:schemeClr val="accent1"/>
            </a:fillRef>
            <a:effectRef idx="2">
              <a:schemeClr val="accent1"/>
            </a:effectRef>
            <a:fontRef idx="minor">
              <a:schemeClr val="tx1"/>
            </a:fontRef>
          </p:style>
        </p:cxnSp>
      </p:grpSp>
      <p:sp>
        <p:nvSpPr>
          <p:cNvPr id="103" name="TextBox 102"/>
          <p:cNvSpPr txBox="1"/>
          <p:nvPr/>
        </p:nvSpPr>
        <p:spPr>
          <a:xfrm>
            <a:off x="5791200" y="2209800"/>
            <a:ext cx="3124200" cy="1815882"/>
          </a:xfrm>
          <a:prstGeom prst="rect">
            <a:avLst/>
          </a:prstGeom>
          <a:noFill/>
        </p:spPr>
        <p:txBody>
          <a:bodyPr wrap="square" rtlCol="0">
            <a:spAutoFit/>
          </a:bodyPr>
          <a:lstStyle/>
          <a:p>
            <a:r>
              <a:rPr lang="en-US" sz="1400" dirty="0" smtClean="0">
                <a:solidFill>
                  <a:prstClr val="black"/>
                </a:solidFill>
              </a:rPr>
              <a:t>Crow’s Foot notation used to represent a one-to-many relationship where the “parent table” can optionally have from zero to any number of related records, and the “child table” must have one, and only one entry that corresponds in the parent table</a:t>
            </a:r>
          </a:p>
          <a:p>
            <a:endParaRPr lang="en-US" sz="1400" dirty="0">
              <a:solidFill>
                <a:prstClr val="black"/>
              </a:solidFill>
            </a:endParaRPr>
          </a:p>
        </p:txBody>
      </p:sp>
      <p:sp>
        <p:nvSpPr>
          <p:cNvPr id="105" name="TextBox 104"/>
          <p:cNvSpPr txBox="1"/>
          <p:nvPr/>
        </p:nvSpPr>
        <p:spPr>
          <a:xfrm>
            <a:off x="1219200" y="2362200"/>
            <a:ext cx="905312" cy="307777"/>
          </a:xfrm>
          <a:prstGeom prst="rect">
            <a:avLst/>
          </a:prstGeom>
          <a:noFill/>
        </p:spPr>
        <p:txBody>
          <a:bodyPr wrap="none" rtlCol="0">
            <a:spAutoFit/>
          </a:bodyPr>
          <a:lstStyle/>
          <a:p>
            <a:r>
              <a:rPr lang="en-US" sz="1400" dirty="0" smtClean="0">
                <a:solidFill>
                  <a:prstClr val="black"/>
                </a:solidFill>
              </a:rPr>
              <a:t>generates</a:t>
            </a:r>
            <a:endParaRPr lang="en-US" sz="1400" dirty="0">
              <a:solidFill>
                <a:prstClr val="black"/>
              </a:solidFill>
            </a:endParaRPr>
          </a:p>
        </p:txBody>
      </p:sp>
      <p:sp>
        <p:nvSpPr>
          <p:cNvPr id="106" name="TextBox 105"/>
          <p:cNvSpPr txBox="1"/>
          <p:nvPr/>
        </p:nvSpPr>
        <p:spPr>
          <a:xfrm>
            <a:off x="3285688" y="2362200"/>
            <a:ext cx="952890" cy="307777"/>
          </a:xfrm>
          <a:prstGeom prst="rect">
            <a:avLst/>
          </a:prstGeom>
          <a:noFill/>
        </p:spPr>
        <p:txBody>
          <a:bodyPr wrap="none" rtlCol="0">
            <a:spAutoFit/>
          </a:bodyPr>
          <a:lstStyle/>
          <a:p>
            <a:r>
              <a:rPr lang="en-US" sz="1400" dirty="0" smtClean="0">
                <a:solidFill>
                  <a:prstClr val="black"/>
                </a:solidFill>
              </a:rPr>
              <a:t>references</a:t>
            </a:r>
            <a:endParaRPr lang="en-US" sz="1400" dirty="0">
              <a:solidFill>
                <a:prstClr val="black"/>
              </a:solidFill>
            </a:endParaRPr>
          </a:p>
        </p:txBody>
      </p:sp>
      <p:sp>
        <p:nvSpPr>
          <p:cNvPr id="107" name="TextBox 106"/>
          <p:cNvSpPr txBox="1"/>
          <p:nvPr/>
        </p:nvSpPr>
        <p:spPr>
          <a:xfrm>
            <a:off x="3048000" y="3959423"/>
            <a:ext cx="936218" cy="307777"/>
          </a:xfrm>
          <a:prstGeom prst="rect">
            <a:avLst/>
          </a:prstGeom>
          <a:noFill/>
        </p:spPr>
        <p:txBody>
          <a:bodyPr wrap="none" rtlCol="0">
            <a:spAutoFit/>
          </a:bodyPr>
          <a:lstStyle/>
          <a:p>
            <a:r>
              <a:rPr lang="en-US" sz="1400" dirty="0" smtClean="0">
                <a:solidFill>
                  <a:prstClr val="black"/>
                </a:solidFill>
              </a:rPr>
              <a:t>encounter</a:t>
            </a:r>
            <a:endParaRPr lang="en-US" sz="1400" dirty="0">
              <a:solidFill>
                <a:prstClr val="black"/>
              </a:solidFill>
            </a:endParaRPr>
          </a:p>
        </p:txBody>
      </p:sp>
      <p:sp>
        <p:nvSpPr>
          <p:cNvPr id="108" name="TextBox 107"/>
          <p:cNvSpPr txBox="1"/>
          <p:nvPr/>
        </p:nvSpPr>
        <p:spPr>
          <a:xfrm>
            <a:off x="4876800" y="4721423"/>
            <a:ext cx="798104" cy="307777"/>
          </a:xfrm>
          <a:prstGeom prst="rect">
            <a:avLst/>
          </a:prstGeom>
          <a:noFill/>
        </p:spPr>
        <p:txBody>
          <a:bodyPr wrap="none" rtlCol="0">
            <a:spAutoFit/>
          </a:bodyPr>
          <a:lstStyle/>
          <a:p>
            <a:r>
              <a:rPr lang="en-US" sz="1400" dirty="0" smtClean="0">
                <a:solidFill>
                  <a:prstClr val="black"/>
                </a:solidFill>
              </a:rPr>
              <a:t>contains</a:t>
            </a:r>
            <a:endParaRPr lang="en-US" sz="1400" dirty="0">
              <a:solidFill>
                <a:prstClr val="black"/>
              </a:solidFill>
            </a:endParaRPr>
          </a:p>
        </p:txBody>
      </p:sp>
      <p:sp>
        <p:nvSpPr>
          <p:cNvPr id="109" name="TextBox 108"/>
          <p:cNvSpPr txBox="1"/>
          <p:nvPr/>
        </p:nvSpPr>
        <p:spPr>
          <a:xfrm>
            <a:off x="6553200" y="5377190"/>
            <a:ext cx="665567" cy="261610"/>
          </a:xfrm>
          <a:prstGeom prst="rect">
            <a:avLst/>
          </a:prstGeom>
          <a:noFill/>
        </p:spPr>
        <p:txBody>
          <a:bodyPr wrap="none" rtlCol="0">
            <a:spAutoFit/>
          </a:bodyPr>
          <a:lstStyle/>
          <a:p>
            <a:r>
              <a:rPr lang="en-US" sz="1100" dirty="0" smtClean="0">
                <a:solidFill>
                  <a:prstClr val="black"/>
                </a:solidFill>
              </a:rPr>
              <a:t>contains</a:t>
            </a:r>
            <a:endParaRPr lang="en-US" sz="1100" dirty="0">
              <a:solidFill>
                <a:prstClr val="black"/>
              </a:solidFill>
            </a:endParaRPr>
          </a:p>
        </p:txBody>
      </p:sp>
      <p:sp>
        <p:nvSpPr>
          <p:cNvPr id="53" name="TextBox 52"/>
          <p:cNvSpPr txBox="1"/>
          <p:nvPr/>
        </p:nvSpPr>
        <p:spPr>
          <a:xfrm>
            <a:off x="3276600" y="1719590"/>
            <a:ext cx="990600" cy="261610"/>
          </a:xfrm>
          <a:prstGeom prst="rect">
            <a:avLst/>
          </a:prstGeom>
          <a:noFill/>
        </p:spPr>
        <p:txBody>
          <a:bodyPr wrap="square" rtlCol="0">
            <a:spAutoFit/>
          </a:bodyPr>
          <a:lstStyle/>
          <a:p>
            <a:r>
              <a:rPr lang="en-US" sz="1100" dirty="0" smtClean="0">
                <a:solidFill>
                  <a:prstClr val="black"/>
                </a:solidFill>
              </a:rPr>
              <a:t>(One or zero)</a:t>
            </a:r>
            <a:endParaRPr lang="en-US" sz="1100" dirty="0">
              <a:solidFill>
                <a:prstClr val="black"/>
              </a:solidFill>
            </a:endParaRPr>
          </a:p>
        </p:txBody>
      </p:sp>
      <p:sp>
        <p:nvSpPr>
          <p:cNvPr id="57" name="Oval 56"/>
          <p:cNvSpPr/>
          <p:nvPr/>
        </p:nvSpPr>
        <p:spPr>
          <a:xfrm>
            <a:off x="4114800" y="205740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54" name="TextBox 53"/>
          <p:cNvSpPr txBox="1"/>
          <p:nvPr/>
        </p:nvSpPr>
        <p:spPr>
          <a:xfrm>
            <a:off x="304800" y="3276600"/>
            <a:ext cx="1524000" cy="1754326"/>
          </a:xfrm>
          <a:prstGeom prst="rect">
            <a:avLst/>
          </a:prstGeom>
          <a:noFill/>
        </p:spPr>
        <p:txBody>
          <a:bodyPr wrap="square" rtlCol="0">
            <a:spAutoFit/>
          </a:bodyPr>
          <a:lstStyle/>
          <a:p>
            <a:r>
              <a:rPr lang="en-US" sz="1200" dirty="0" smtClean="0">
                <a:solidFill>
                  <a:prstClr val="black"/>
                </a:solidFill>
              </a:rPr>
              <a:t>This relationship can be interpreted in the following way: A project may (or may not) generate many site surveys, and a site survey must be generated by a single project.</a:t>
            </a:r>
            <a:endParaRPr lang="en-US" sz="1200" dirty="0">
              <a:solidFill>
                <a:prstClr val="black"/>
              </a:solidFill>
            </a:endParaRPr>
          </a:p>
        </p:txBody>
      </p:sp>
    </p:spTree>
    <p:extLst>
      <p:ext uri="{BB962C8B-B14F-4D97-AF65-F5344CB8AC3E}">
        <p14:creationId xmlns="" xmlns:p14="http://schemas.microsoft.com/office/powerpoint/2010/main" val="1705636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ERD_Project.tif"/>
          <p:cNvPicPr>
            <a:picLocks noChangeAspect="1"/>
          </p:cNvPicPr>
          <p:nvPr/>
        </p:nvPicPr>
        <p:blipFill>
          <a:blip r:embed="rId3" cstate="print"/>
          <a:stretch>
            <a:fillRect/>
          </a:stretch>
        </p:blipFill>
        <p:spPr>
          <a:xfrm>
            <a:off x="4038601" y="3124200"/>
            <a:ext cx="5037414" cy="3429000"/>
          </a:xfrm>
          <a:prstGeom prst="rect">
            <a:avLst/>
          </a:prstGeom>
        </p:spPr>
      </p:pic>
      <p:sp>
        <p:nvSpPr>
          <p:cNvPr id="2" name="Title 1"/>
          <p:cNvSpPr>
            <a:spLocks noGrp="1"/>
          </p:cNvSpPr>
          <p:nvPr>
            <p:ph type="title"/>
          </p:nvPr>
        </p:nvSpPr>
        <p:spPr>
          <a:xfrm>
            <a:off x="381000" y="152400"/>
            <a:ext cx="8458200" cy="1143000"/>
          </a:xfrm>
        </p:spPr>
        <p:txBody>
          <a:bodyPr>
            <a:noAutofit/>
          </a:bodyPr>
          <a:lstStyle/>
          <a:p>
            <a:r>
              <a:rPr lang="en-US" sz="3600" dirty="0" smtClean="0"/>
              <a:t>ARL-TVA ROC Shoreline Survey</a:t>
            </a:r>
            <a:br>
              <a:rPr lang="en-US" sz="3600" dirty="0" smtClean="0"/>
            </a:br>
            <a:r>
              <a:rPr lang="en-US" sz="3600" dirty="0" smtClean="0"/>
              <a:t>(Site-Provenience/Project Model illustrated</a:t>
            </a:r>
            <a:r>
              <a:rPr lang="en-US" sz="3600" dirty="0" smtClean="0">
                <a:latin typeface="Arial" pitchFamily="34" charset="0"/>
                <a:cs typeface="Arial" pitchFamily="34" charset="0"/>
              </a:rPr>
              <a:t>)</a:t>
            </a:r>
            <a:endParaRPr lang="en-US" sz="3600" dirty="0"/>
          </a:p>
        </p:txBody>
      </p:sp>
      <p:graphicFrame>
        <p:nvGraphicFramePr>
          <p:cNvPr id="5" name="Table 4"/>
          <p:cNvGraphicFramePr>
            <a:graphicFrameLocks noGrp="1"/>
          </p:cNvGraphicFramePr>
          <p:nvPr/>
        </p:nvGraphicFramePr>
        <p:xfrm>
          <a:off x="108763" y="1447800"/>
          <a:ext cx="8954827" cy="990600"/>
        </p:xfrm>
        <a:graphic>
          <a:graphicData uri="http://schemas.openxmlformats.org/drawingml/2006/table">
            <a:tbl>
              <a:tblPr firstRow="1" bandRow="1">
                <a:tableStyleId>{5C22544A-7EE6-4342-B048-85BDC9FD1C3A}</a:tableStyleId>
              </a:tblPr>
              <a:tblGrid>
                <a:gridCol w="835493"/>
                <a:gridCol w="1416368"/>
                <a:gridCol w="992176"/>
                <a:gridCol w="1100288"/>
                <a:gridCol w="2010825"/>
                <a:gridCol w="2599677"/>
              </a:tblGrid>
              <a:tr h="481263">
                <a:tc>
                  <a:txBody>
                    <a:bodyPr/>
                    <a:lstStyle/>
                    <a:p>
                      <a:r>
                        <a:rPr lang="en-US" sz="1400" dirty="0" smtClean="0"/>
                        <a:t>Project</a:t>
                      </a:r>
                      <a:r>
                        <a:rPr lang="en-US" sz="1400" baseline="0" dirty="0" smtClean="0"/>
                        <a:t> #</a:t>
                      </a:r>
                      <a:endParaRPr lang="en-US" sz="1400" dirty="0"/>
                    </a:p>
                  </a:txBody>
                  <a:tcPr/>
                </a:tc>
                <a:tc>
                  <a:txBody>
                    <a:bodyPr/>
                    <a:lstStyle/>
                    <a:p>
                      <a:r>
                        <a:rPr lang="en-US" sz="1400" dirty="0" smtClean="0"/>
                        <a:t>Account #</a:t>
                      </a:r>
                      <a:endParaRPr lang="en-US" sz="1400" dirty="0"/>
                    </a:p>
                  </a:txBody>
                  <a:tcPr/>
                </a:tc>
                <a:tc>
                  <a:txBody>
                    <a:bodyPr/>
                    <a:lstStyle/>
                    <a:p>
                      <a:r>
                        <a:rPr lang="en-US" sz="1400" dirty="0" smtClean="0"/>
                        <a:t>Project Name</a:t>
                      </a:r>
                      <a:endParaRPr lang="en-US" sz="1400" dirty="0"/>
                    </a:p>
                  </a:txBody>
                  <a:tcPr/>
                </a:tc>
                <a:tc>
                  <a:txBody>
                    <a:bodyPr/>
                    <a:lstStyle/>
                    <a:p>
                      <a:r>
                        <a:rPr lang="en-US" sz="1400" dirty="0" smtClean="0"/>
                        <a:t>Start Date</a:t>
                      </a:r>
                      <a:endParaRPr lang="en-US" sz="1400" dirty="0"/>
                    </a:p>
                  </a:txBody>
                  <a:tcPr/>
                </a:tc>
                <a:tc>
                  <a:txBody>
                    <a:bodyPr/>
                    <a:lstStyle/>
                    <a:p>
                      <a:r>
                        <a:rPr lang="en-US" sz="1400" dirty="0" smtClean="0"/>
                        <a:t>Principal Investigator</a:t>
                      </a:r>
                      <a:endParaRPr lang="en-US" sz="1400" dirty="0"/>
                    </a:p>
                  </a:txBody>
                  <a:tcPr/>
                </a:tc>
                <a:tc>
                  <a:txBody>
                    <a:bodyPr/>
                    <a:lstStyle/>
                    <a:p>
                      <a:r>
                        <a:rPr lang="en-US" sz="1400" dirty="0" smtClean="0"/>
                        <a:t>Client/Granting Agency</a:t>
                      </a:r>
                      <a:endParaRPr lang="en-US" sz="1400" dirty="0"/>
                    </a:p>
                  </a:txBody>
                  <a:tcPr/>
                </a:tc>
              </a:tr>
              <a:tr h="472440">
                <a:tc>
                  <a:txBody>
                    <a:bodyPr/>
                    <a:lstStyle/>
                    <a:p>
                      <a:r>
                        <a:rPr lang="en-US" sz="1200" dirty="0" smtClean="0"/>
                        <a:t>1</a:t>
                      </a:r>
                      <a:endParaRPr lang="en-US" sz="1200" dirty="0"/>
                    </a:p>
                  </a:txBody>
                  <a:tcPr/>
                </a:tc>
                <a:tc>
                  <a:txBody>
                    <a:bodyPr/>
                    <a:lstStyle/>
                    <a:p>
                      <a:r>
                        <a:rPr lang="en-US" sz="1200" dirty="0" smtClean="0"/>
                        <a:t>000000-000-000</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TVA ROC</a:t>
                      </a:r>
                    </a:p>
                  </a:txBody>
                  <a:tcPr/>
                </a:tc>
                <a:tc>
                  <a:txBody>
                    <a:bodyPr/>
                    <a:lstStyle/>
                    <a:p>
                      <a:r>
                        <a:rPr lang="en-US" sz="1200" dirty="0" smtClean="0"/>
                        <a:t>1/1/2005</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Nicholas P Herrmann</a:t>
                      </a:r>
                      <a:r>
                        <a:rPr lang="en-US" sz="1200" baseline="0" dirty="0" smtClean="0"/>
                        <a:t> </a:t>
                      </a:r>
                      <a:r>
                        <a:rPr lang="en-US" sz="1200" baseline="0" dirty="0" smtClean="0">
                          <a:solidFill>
                            <a:schemeClr val="tx1"/>
                          </a:solidFill>
                        </a:rPr>
                        <a:t>and </a:t>
                      </a:r>
                      <a:r>
                        <a:rPr lang="en-US" sz="1200" dirty="0" smtClean="0"/>
                        <a:t>Mathew D Gage</a:t>
                      </a:r>
                    </a:p>
                  </a:txBody>
                  <a:tcPr/>
                </a:tc>
                <a:tc>
                  <a:txBody>
                    <a:bodyPr/>
                    <a:lstStyle/>
                    <a:p>
                      <a:r>
                        <a:rPr lang="en-US" sz="1200" dirty="0" smtClean="0"/>
                        <a:t>TVA (Cultural Resources)</a:t>
                      </a:r>
                      <a:endParaRPr lang="en-US" sz="1200" dirty="0"/>
                    </a:p>
                  </a:txBody>
                  <a:tcPr/>
                </a:tc>
              </a:tr>
            </a:tbl>
          </a:graphicData>
        </a:graphic>
      </p:graphicFrame>
      <p:graphicFrame>
        <p:nvGraphicFramePr>
          <p:cNvPr id="6" name="Table 5"/>
          <p:cNvGraphicFramePr>
            <a:graphicFrameLocks noGrp="1"/>
          </p:cNvGraphicFramePr>
          <p:nvPr/>
        </p:nvGraphicFramePr>
        <p:xfrm>
          <a:off x="457200" y="2590800"/>
          <a:ext cx="3048000" cy="3337560"/>
        </p:xfrm>
        <a:graphic>
          <a:graphicData uri="http://schemas.openxmlformats.org/drawingml/2006/table">
            <a:tbl>
              <a:tblPr firstRow="1" bandRow="1">
                <a:tableStyleId>{5C22544A-7EE6-4342-B048-85BDC9FD1C3A}</a:tableStyleId>
              </a:tblPr>
              <a:tblGrid>
                <a:gridCol w="1752600"/>
                <a:gridCol w="1295400"/>
              </a:tblGrid>
              <a:tr h="370840">
                <a:tc gridSpan="2">
                  <a:txBody>
                    <a:bodyPr/>
                    <a:lstStyle/>
                    <a:p>
                      <a:pPr algn="ctr"/>
                      <a:r>
                        <a:rPr lang="en-US" sz="1400" dirty="0" smtClean="0"/>
                        <a:t>Project</a:t>
                      </a:r>
                      <a:endParaRPr lang="en-US" sz="1400" dirty="0"/>
                    </a:p>
                  </a:txBody>
                  <a:tcPr/>
                </a:tc>
                <a:tc hMerge="1">
                  <a:txBody>
                    <a:bodyPr/>
                    <a:lstStyle/>
                    <a:p>
                      <a:endParaRPr lang="en-US" dirty="0"/>
                    </a:p>
                  </a:txBody>
                  <a:tcPr/>
                </a:tc>
              </a:tr>
              <a:tr h="370840">
                <a:tc>
                  <a:txBody>
                    <a:bodyPr/>
                    <a:lstStyle/>
                    <a:p>
                      <a:r>
                        <a:rPr lang="en-US" sz="1400" baseline="0" dirty="0" smtClean="0"/>
                        <a:t>Project Number</a:t>
                      </a:r>
                      <a:endParaRPr lang="en-US" sz="1400" dirty="0"/>
                    </a:p>
                  </a:txBody>
                  <a:tcPr/>
                </a:tc>
                <a:tc>
                  <a:txBody>
                    <a:bodyPr/>
                    <a:lstStyle/>
                    <a:p>
                      <a:r>
                        <a:rPr lang="en-US" sz="1400" dirty="0" smtClean="0"/>
                        <a:t>integer (PK)</a:t>
                      </a:r>
                      <a:endParaRPr lang="en-US" sz="1400" dirty="0"/>
                    </a:p>
                  </a:txBody>
                  <a:tcPr/>
                </a:tc>
              </a:tr>
              <a:tr h="370840">
                <a:tc>
                  <a:txBody>
                    <a:bodyPr/>
                    <a:lstStyle/>
                    <a:p>
                      <a:r>
                        <a:rPr lang="en-US" sz="1400" dirty="0" smtClean="0"/>
                        <a:t>Account Number</a:t>
                      </a:r>
                      <a:endParaRPr lang="en-US" sz="1400" dirty="0"/>
                    </a:p>
                  </a:txBody>
                  <a:tcPr/>
                </a:tc>
                <a:tc>
                  <a:txBody>
                    <a:bodyPr/>
                    <a:lstStyle/>
                    <a:p>
                      <a:r>
                        <a:rPr lang="en-US" sz="1400" dirty="0" smtClean="0"/>
                        <a:t>integer</a:t>
                      </a:r>
                      <a:endParaRPr lang="en-US" sz="1400" dirty="0"/>
                    </a:p>
                  </a:txBody>
                  <a:tcPr/>
                </a:tc>
              </a:tr>
              <a:tr h="370840">
                <a:tc>
                  <a:txBody>
                    <a:bodyPr/>
                    <a:lstStyle/>
                    <a:p>
                      <a:r>
                        <a:rPr lang="en-US" sz="1400" dirty="0" smtClean="0"/>
                        <a:t>Project Name</a:t>
                      </a:r>
                      <a:endParaRPr lang="en-US" sz="1400" dirty="0"/>
                    </a:p>
                  </a:txBody>
                  <a:tcPr/>
                </a:tc>
                <a:tc>
                  <a:txBody>
                    <a:bodyPr/>
                    <a:lstStyle/>
                    <a:p>
                      <a:r>
                        <a:rPr lang="en-US" sz="1400" dirty="0" smtClean="0"/>
                        <a:t>string (255)</a:t>
                      </a:r>
                      <a:endParaRPr lang="en-US" sz="1400" dirty="0"/>
                    </a:p>
                  </a:txBody>
                  <a:tcPr/>
                </a:tc>
              </a:tr>
              <a:tr h="370840">
                <a:tc>
                  <a:txBody>
                    <a:bodyPr/>
                    <a:lstStyle/>
                    <a:p>
                      <a:r>
                        <a:rPr lang="en-US" sz="1400" dirty="0" smtClean="0"/>
                        <a:t>Start</a:t>
                      </a:r>
                      <a:r>
                        <a:rPr lang="en-US" sz="1400" baseline="0" dirty="0" smtClean="0"/>
                        <a:t> Date</a:t>
                      </a:r>
                      <a:endParaRPr lang="en-US" sz="1400" dirty="0"/>
                    </a:p>
                  </a:txBody>
                  <a:tcPr/>
                </a:tc>
                <a:tc>
                  <a:txBody>
                    <a:bodyPr/>
                    <a:lstStyle/>
                    <a:p>
                      <a:r>
                        <a:rPr lang="en-US" sz="1400" dirty="0" smtClean="0"/>
                        <a:t>date </a:t>
                      </a:r>
                      <a:endParaRPr lang="en-US" sz="1400" dirty="0"/>
                    </a:p>
                  </a:txBody>
                  <a:tcPr/>
                </a:tc>
              </a:tr>
              <a:tr h="370840">
                <a:tc>
                  <a:txBody>
                    <a:bodyPr/>
                    <a:lstStyle/>
                    <a:p>
                      <a:r>
                        <a:rPr lang="en-US" sz="1400" dirty="0" smtClean="0"/>
                        <a:t>Principal</a:t>
                      </a:r>
                      <a:r>
                        <a:rPr lang="en-US" sz="1400" baseline="0" dirty="0" smtClean="0"/>
                        <a:t> </a:t>
                      </a:r>
                      <a:r>
                        <a:rPr lang="en-US" sz="1400" dirty="0" smtClean="0"/>
                        <a:t>Investigator</a:t>
                      </a:r>
                      <a:endParaRPr lang="en-US" sz="1400" dirty="0"/>
                    </a:p>
                  </a:txBody>
                  <a:tcPr/>
                </a:tc>
                <a:tc>
                  <a:txBody>
                    <a:bodyPr/>
                    <a:lstStyle/>
                    <a:p>
                      <a:r>
                        <a:rPr lang="en-US" sz="1400" dirty="0" smtClean="0"/>
                        <a:t>String (255)</a:t>
                      </a:r>
                      <a:endParaRPr lang="en-US" sz="1400" dirty="0"/>
                    </a:p>
                  </a:txBody>
                  <a:tcPr/>
                </a:tc>
              </a:tr>
              <a:tr h="370840">
                <a:tc>
                  <a:txBody>
                    <a:bodyPr/>
                    <a:lstStyle/>
                    <a:p>
                      <a:r>
                        <a:rPr lang="en-US" sz="1400" dirty="0" smtClean="0"/>
                        <a:t>Project Director</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String (255)</a:t>
                      </a:r>
                    </a:p>
                  </a:txBody>
                  <a:tcPr/>
                </a:tc>
              </a:tr>
              <a:tr h="370840">
                <a:tc>
                  <a:txBody>
                    <a:bodyPr/>
                    <a:lstStyle/>
                    <a:p>
                      <a:r>
                        <a:rPr lang="en-US" sz="1400" dirty="0" smtClean="0"/>
                        <a:t>Client</a:t>
                      </a:r>
                      <a:r>
                        <a:rPr lang="en-US" sz="1400" baseline="0" dirty="0" smtClean="0"/>
                        <a:t> </a:t>
                      </a:r>
                      <a:r>
                        <a:rPr lang="en-US" sz="1400" dirty="0" smtClean="0"/>
                        <a:t>Number</a:t>
                      </a:r>
                      <a:endParaRPr lang="en-US" sz="1400" dirty="0"/>
                    </a:p>
                  </a:txBody>
                  <a:tcPr/>
                </a:tc>
                <a:tc>
                  <a:txBody>
                    <a:bodyPr/>
                    <a:lstStyle/>
                    <a:p>
                      <a:r>
                        <a:rPr lang="en-US" sz="1400" dirty="0" smtClean="0"/>
                        <a:t>Integer (FK)</a:t>
                      </a:r>
                      <a:endParaRPr lang="en-US" sz="1400" dirty="0"/>
                    </a:p>
                  </a:txBody>
                  <a:tcPr/>
                </a:tc>
              </a:tr>
              <a:tr h="370840">
                <a:tc>
                  <a:txBody>
                    <a:bodyPr/>
                    <a:lstStyle/>
                    <a:p>
                      <a:r>
                        <a:rPr lang="en-US" sz="1400" dirty="0" smtClean="0"/>
                        <a:t>Level of Investigation</a:t>
                      </a:r>
                      <a:endParaRPr lang="en-US" sz="1400" dirty="0"/>
                    </a:p>
                  </a:txBody>
                  <a:tcPr/>
                </a:tc>
                <a:tc>
                  <a:txBody>
                    <a:bodyPr/>
                    <a:lstStyle/>
                    <a:p>
                      <a:r>
                        <a:rPr lang="en-US" sz="1400" dirty="0" smtClean="0"/>
                        <a:t>String (60)</a:t>
                      </a:r>
                      <a:endParaRPr lang="en-US" sz="1400" dirty="0"/>
                    </a:p>
                  </a:txBody>
                  <a:tcPr/>
                </a:tc>
              </a:tr>
            </a:tbl>
          </a:graphicData>
        </a:graphic>
      </p:graphicFrame>
      <p:cxnSp>
        <p:nvCxnSpPr>
          <p:cNvPr id="18" name="Straight Connector 17"/>
          <p:cNvCxnSpPr/>
          <p:nvPr/>
        </p:nvCxnSpPr>
        <p:spPr>
          <a:xfrm>
            <a:off x="3505200" y="4457182"/>
            <a:ext cx="609600"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19" name="Group 97"/>
          <p:cNvGrpSpPr/>
          <p:nvPr/>
        </p:nvGrpSpPr>
        <p:grpSpPr>
          <a:xfrm>
            <a:off x="3992880" y="4276436"/>
            <a:ext cx="121920" cy="304800"/>
            <a:chOff x="1905000" y="2895600"/>
            <a:chExt cx="228600" cy="381000"/>
          </a:xfrm>
        </p:grpSpPr>
        <p:cxnSp>
          <p:nvCxnSpPr>
            <p:cNvPr id="22" name="Straight Connector 21"/>
            <p:cNvCxnSpPr/>
            <p:nvPr/>
          </p:nvCxnSpPr>
          <p:spPr>
            <a:xfrm rot="5400000" flipH="1" flipV="1">
              <a:off x="1905000" y="28956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23" name="Straight Connector 22"/>
            <p:cNvCxnSpPr/>
            <p:nvPr/>
          </p:nvCxnSpPr>
          <p:spPr>
            <a:xfrm>
              <a:off x="1905000" y="31242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sp>
        <p:nvSpPr>
          <p:cNvPr id="20" name="Oval 19"/>
          <p:cNvSpPr/>
          <p:nvPr/>
        </p:nvSpPr>
        <p:spPr>
          <a:xfrm>
            <a:off x="3886200" y="4407592"/>
            <a:ext cx="106680" cy="10668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cxnSp>
        <p:nvCxnSpPr>
          <p:cNvPr id="21" name="Straight Connector 20"/>
          <p:cNvCxnSpPr/>
          <p:nvPr/>
        </p:nvCxnSpPr>
        <p:spPr>
          <a:xfrm rot="5400000">
            <a:off x="3514766" y="4455112"/>
            <a:ext cx="182880" cy="0"/>
          </a:xfrm>
          <a:prstGeom prst="line">
            <a:avLst/>
          </a:prstGeom>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6858000" y="3124200"/>
            <a:ext cx="2057400" cy="769441"/>
          </a:xfrm>
          <a:prstGeom prst="rect">
            <a:avLst/>
          </a:prstGeom>
          <a:noFill/>
        </p:spPr>
        <p:txBody>
          <a:bodyPr wrap="square" rtlCol="0">
            <a:spAutoFit/>
          </a:bodyPr>
          <a:lstStyle/>
          <a:p>
            <a:r>
              <a:rPr lang="en-US" sz="1100" dirty="0" smtClean="0">
                <a:solidFill>
                  <a:prstClr val="black"/>
                </a:solidFill>
              </a:rPr>
              <a:t>Many of the attributes ARL records are not displayed in this and the following figures for the sake of legibility.</a:t>
            </a:r>
            <a:endParaRPr lang="en-US" sz="1100" dirty="0">
              <a:solidFill>
                <a:prstClr val="black"/>
              </a:solidFill>
            </a:endParaRPr>
          </a:p>
        </p:txBody>
      </p:sp>
      <p:sp>
        <p:nvSpPr>
          <p:cNvPr id="13" name="TextBox 12"/>
          <p:cNvSpPr txBox="1"/>
          <p:nvPr/>
        </p:nvSpPr>
        <p:spPr>
          <a:xfrm>
            <a:off x="381000" y="5943601"/>
            <a:ext cx="4343400" cy="830997"/>
          </a:xfrm>
          <a:prstGeom prst="rect">
            <a:avLst/>
          </a:prstGeom>
          <a:noFill/>
        </p:spPr>
        <p:txBody>
          <a:bodyPr wrap="square" rtlCol="0">
            <a:spAutoFit/>
          </a:bodyPr>
          <a:lstStyle/>
          <a:p>
            <a:r>
              <a:rPr lang="en-US" sz="1200" dirty="0" smtClean="0">
                <a:solidFill>
                  <a:prstClr val="black"/>
                </a:solidFill>
              </a:rPr>
              <a:t>(PK) = Primary Key or Alternate Key</a:t>
            </a:r>
          </a:p>
          <a:p>
            <a:r>
              <a:rPr lang="en-US" sz="1200" dirty="0" smtClean="0">
                <a:solidFill>
                  <a:prstClr val="black"/>
                </a:solidFill>
              </a:rPr>
              <a:t>(FK) = Foreign Key</a:t>
            </a:r>
          </a:p>
          <a:p>
            <a:r>
              <a:rPr lang="en-US" sz="1200" dirty="0" smtClean="0">
                <a:solidFill>
                  <a:prstClr val="black"/>
                </a:solidFill>
              </a:rPr>
              <a:t>(see </a:t>
            </a:r>
            <a:r>
              <a:rPr lang="en-US" sz="1200" dirty="0" err="1" smtClean="0">
                <a:solidFill>
                  <a:prstClr val="black"/>
                </a:solidFill>
              </a:rPr>
              <a:t>Codd</a:t>
            </a:r>
            <a:r>
              <a:rPr lang="en-US" sz="1200" dirty="0" smtClean="0">
                <a:solidFill>
                  <a:prstClr val="black"/>
                </a:solidFill>
              </a:rPr>
              <a:t> 1970; Rob and Coronel 2000; and Whitten </a:t>
            </a:r>
            <a:r>
              <a:rPr lang="en-US" sz="1200" i="1" dirty="0" smtClean="0">
                <a:solidFill>
                  <a:prstClr val="black"/>
                </a:solidFill>
              </a:rPr>
              <a:t>et al</a:t>
            </a:r>
            <a:r>
              <a:rPr lang="en-US" sz="1200" dirty="0" smtClean="0">
                <a:solidFill>
                  <a:prstClr val="black"/>
                </a:solidFill>
              </a:rPr>
              <a:t> 2000)</a:t>
            </a:r>
          </a:p>
          <a:p>
            <a:endParaRPr lang="en-US" sz="1200" dirty="0">
              <a:solidFill>
                <a:prstClr val="black"/>
              </a:solidFill>
            </a:endParaRPr>
          </a:p>
        </p:txBody>
      </p:sp>
    </p:spTree>
    <p:extLst>
      <p:ext uri="{BB962C8B-B14F-4D97-AF65-F5344CB8AC3E}">
        <p14:creationId xmlns="" xmlns:p14="http://schemas.microsoft.com/office/powerpoint/2010/main" val="40159155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5715000" y="1905000"/>
            <a:ext cx="2590800" cy="434340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dirty="0" smtClean="0"/>
              <a:t>Artifact Cataloging</a:t>
            </a:r>
            <a:endParaRPr lang="en-US" dirty="0"/>
          </a:p>
        </p:txBody>
      </p:sp>
      <p:graphicFrame>
        <p:nvGraphicFramePr>
          <p:cNvPr id="4" name="Table 3"/>
          <p:cNvGraphicFramePr>
            <a:graphicFrameLocks noGrp="1"/>
          </p:cNvGraphicFramePr>
          <p:nvPr/>
        </p:nvGraphicFramePr>
        <p:xfrm>
          <a:off x="5029200" y="3505200"/>
          <a:ext cx="1752600" cy="1615440"/>
        </p:xfrm>
        <a:graphic>
          <a:graphicData uri="http://schemas.openxmlformats.org/drawingml/2006/table">
            <a:tbl>
              <a:tblPr firstRow="1" bandRow="1">
                <a:tableStyleId>{5C22544A-7EE6-4342-B048-85BDC9FD1C3A}</a:tableStyleId>
              </a:tblPr>
              <a:tblGrid>
                <a:gridCol w="1752600"/>
              </a:tblGrid>
              <a:tr h="323355">
                <a:tc>
                  <a:txBody>
                    <a:bodyPr/>
                    <a:lstStyle/>
                    <a:p>
                      <a:r>
                        <a:rPr lang="en-US" sz="1400" dirty="0" smtClean="0"/>
                        <a:t>Artifact Catalog Object</a:t>
                      </a:r>
                      <a:endParaRPr lang="en-US" sz="1400" dirty="0"/>
                    </a:p>
                  </a:txBody>
                  <a:tcPr/>
                </a:tc>
              </a:tr>
              <a:tr h="247815">
                <a:tc>
                  <a:txBody>
                    <a:bodyPr/>
                    <a:lstStyle/>
                    <a:p>
                      <a:r>
                        <a:rPr lang="en-US" dirty="0" smtClean="0"/>
                        <a:t>Artifact ID #</a:t>
                      </a:r>
                      <a:endParaRPr lang="en-US" dirty="0"/>
                    </a:p>
                  </a:txBody>
                  <a:tcPr/>
                </a:tc>
              </a:tr>
              <a:tr h="247815">
                <a:tc>
                  <a:txBody>
                    <a:bodyPr/>
                    <a:lstStyle/>
                    <a:p>
                      <a:r>
                        <a:rPr lang="en-US" dirty="0" smtClean="0"/>
                        <a:t>Lot Item #</a:t>
                      </a:r>
                      <a:endParaRPr lang="en-US" dirty="0"/>
                    </a:p>
                  </a:txBody>
                  <a:tcPr/>
                </a:tc>
              </a:tr>
              <a:tr h="247815">
                <a:tc>
                  <a:txBody>
                    <a:bodyPr/>
                    <a:lstStyle/>
                    <a:p>
                      <a:r>
                        <a:rPr lang="en-US" dirty="0" smtClean="0"/>
                        <a:t>Artifact Type</a:t>
                      </a:r>
                      <a:endParaRPr lang="en-US" dirty="0"/>
                    </a:p>
                  </a:txBody>
                  <a:tcPr/>
                </a:tc>
              </a:tr>
            </a:tbl>
          </a:graphicData>
        </a:graphic>
      </p:graphicFrame>
      <p:graphicFrame>
        <p:nvGraphicFramePr>
          <p:cNvPr id="5" name="Table 4"/>
          <p:cNvGraphicFramePr>
            <a:graphicFrameLocks noGrp="1"/>
          </p:cNvGraphicFramePr>
          <p:nvPr/>
        </p:nvGraphicFramePr>
        <p:xfrm>
          <a:off x="2286000" y="3581400"/>
          <a:ext cx="2209800" cy="1828800"/>
        </p:xfrm>
        <a:graphic>
          <a:graphicData uri="http://schemas.openxmlformats.org/drawingml/2006/table">
            <a:tbl>
              <a:tblPr firstRow="1" bandRow="1">
                <a:tableStyleId>{5C22544A-7EE6-4342-B048-85BDC9FD1C3A}</a:tableStyleId>
              </a:tblPr>
              <a:tblGrid>
                <a:gridCol w="2209800"/>
              </a:tblGrid>
              <a:tr h="247650">
                <a:tc>
                  <a:txBody>
                    <a:bodyPr/>
                    <a:lstStyle/>
                    <a:p>
                      <a:r>
                        <a:rPr lang="en-US" dirty="0" smtClean="0"/>
                        <a:t>Lot</a:t>
                      </a:r>
                      <a:endParaRPr lang="en-US" dirty="0"/>
                    </a:p>
                  </a:txBody>
                  <a:tcPr/>
                </a:tc>
              </a:tr>
              <a:tr h="247650">
                <a:tc>
                  <a:txBody>
                    <a:bodyPr/>
                    <a:lstStyle/>
                    <a:p>
                      <a:r>
                        <a:rPr lang="en-US" dirty="0" smtClean="0"/>
                        <a:t>Lot Item #</a:t>
                      </a:r>
                      <a:endParaRPr lang="en-US" dirty="0"/>
                    </a:p>
                  </a:txBody>
                  <a:tcPr/>
                </a:tc>
              </a:tr>
              <a:tr h="247650">
                <a:tc>
                  <a:txBody>
                    <a:bodyPr/>
                    <a:lstStyle/>
                    <a:p>
                      <a:r>
                        <a:rPr lang="en-US" dirty="0" smtClean="0"/>
                        <a:t>Context #</a:t>
                      </a:r>
                      <a:endParaRPr lang="en-US" dirty="0"/>
                    </a:p>
                  </a:txBody>
                  <a:tcPr/>
                </a:tc>
              </a:tr>
              <a:tr h="247650">
                <a:tc>
                  <a:txBody>
                    <a:bodyPr/>
                    <a:lstStyle/>
                    <a:p>
                      <a:r>
                        <a:rPr lang="en-US" dirty="0" smtClean="0"/>
                        <a:t>Sample Type</a:t>
                      </a:r>
                    </a:p>
                  </a:txBody>
                  <a:tcPr/>
                </a:tc>
              </a:tr>
              <a:tr h="247650">
                <a:tc>
                  <a:txBody>
                    <a:bodyPr/>
                    <a:lstStyle/>
                    <a:p>
                      <a:r>
                        <a:rPr lang="en-US" dirty="0" smtClean="0"/>
                        <a:t>Excavators</a:t>
                      </a:r>
                    </a:p>
                  </a:txBody>
                  <a:tcPr/>
                </a:tc>
              </a:tr>
            </a:tbl>
          </a:graphicData>
        </a:graphic>
      </p:graphicFrame>
      <p:graphicFrame>
        <p:nvGraphicFramePr>
          <p:cNvPr id="6" name="Table 5"/>
          <p:cNvGraphicFramePr>
            <a:graphicFrameLocks noGrp="1"/>
          </p:cNvGraphicFramePr>
          <p:nvPr/>
        </p:nvGraphicFramePr>
        <p:xfrm>
          <a:off x="228600" y="2590800"/>
          <a:ext cx="1295400" cy="1463040"/>
        </p:xfrm>
        <a:graphic>
          <a:graphicData uri="http://schemas.openxmlformats.org/drawingml/2006/table">
            <a:tbl>
              <a:tblPr firstRow="1" bandRow="1">
                <a:tableStyleId>{5C22544A-7EE6-4342-B048-85BDC9FD1C3A}</a:tableStyleId>
              </a:tblPr>
              <a:tblGrid>
                <a:gridCol w="1295400"/>
              </a:tblGrid>
              <a:tr h="247650">
                <a:tc>
                  <a:txBody>
                    <a:bodyPr/>
                    <a:lstStyle/>
                    <a:p>
                      <a:r>
                        <a:rPr lang="en-US" dirty="0" smtClean="0"/>
                        <a:t>Context</a:t>
                      </a:r>
                      <a:endParaRPr lang="en-US" dirty="0"/>
                    </a:p>
                  </a:txBody>
                  <a:tcPr/>
                </a:tc>
              </a:tr>
              <a:tr h="247650">
                <a:tc>
                  <a:txBody>
                    <a:bodyPr/>
                    <a:lstStyle/>
                    <a:p>
                      <a:r>
                        <a:rPr lang="en-US" dirty="0" smtClean="0"/>
                        <a:t>Context #</a:t>
                      </a:r>
                      <a:endParaRPr lang="en-US" dirty="0"/>
                    </a:p>
                  </a:txBody>
                  <a:tcPr/>
                </a:tc>
              </a:tr>
              <a:tr h="247650">
                <a:tc>
                  <a:txBody>
                    <a:bodyPr/>
                    <a:lstStyle/>
                    <a:p>
                      <a:endParaRPr lang="en-US"/>
                    </a:p>
                  </a:txBody>
                  <a:tcPr/>
                </a:tc>
              </a:tr>
              <a:tr h="247650">
                <a:tc>
                  <a:txBody>
                    <a:bodyPr/>
                    <a:lstStyle/>
                    <a:p>
                      <a:endParaRPr lang="en-US" dirty="0"/>
                    </a:p>
                  </a:txBody>
                  <a:tcPr/>
                </a:tc>
              </a:tr>
            </a:tbl>
          </a:graphicData>
        </a:graphic>
      </p:graphicFrame>
      <p:cxnSp>
        <p:nvCxnSpPr>
          <p:cNvPr id="7" name="Elbow Connector 6"/>
          <p:cNvCxnSpPr/>
          <p:nvPr/>
        </p:nvCxnSpPr>
        <p:spPr>
          <a:xfrm>
            <a:off x="1524000" y="3308410"/>
            <a:ext cx="762000" cy="533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8" name="Straight Connector 7"/>
          <p:cNvCxnSpPr/>
          <p:nvPr/>
        </p:nvCxnSpPr>
        <p:spPr>
          <a:xfrm>
            <a:off x="4495800" y="4282440"/>
            <a:ext cx="533400"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12" name="Group 11"/>
          <p:cNvGrpSpPr/>
          <p:nvPr/>
        </p:nvGrpSpPr>
        <p:grpSpPr>
          <a:xfrm>
            <a:off x="2057400" y="3613210"/>
            <a:ext cx="228600" cy="381000"/>
            <a:chOff x="5410200" y="4953000"/>
            <a:chExt cx="228600" cy="381000"/>
          </a:xfrm>
        </p:grpSpPr>
        <p:cxnSp>
          <p:nvCxnSpPr>
            <p:cNvPr id="13" name="Straight Connector 12"/>
            <p:cNvCxnSpPr/>
            <p:nvPr/>
          </p:nvCxnSpPr>
          <p:spPr>
            <a:xfrm rot="5400000" flipH="1" flipV="1">
              <a:off x="5410200" y="49530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5410200" y="51816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grpSp>
        <p:nvGrpSpPr>
          <p:cNvPr id="15" name="Group 14"/>
          <p:cNvGrpSpPr/>
          <p:nvPr/>
        </p:nvGrpSpPr>
        <p:grpSpPr>
          <a:xfrm>
            <a:off x="4800600" y="4053840"/>
            <a:ext cx="228600" cy="381000"/>
            <a:chOff x="6934200" y="5029200"/>
            <a:chExt cx="228600" cy="381000"/>
          </a:xfrm>
        </p:grpSpPr>
        <p:cxnSp>
          <p:nvCxnSpPr>
            <p:cNvPr id="16" name="Straight Connector 15"/>
            <p:cNvCxnSpPr/>
            <p:nvPr/>
          </p:nvCxnSpPr>
          <p:spPr>
            <a:xfrm rot="5400000" flipH="1" flipV="1">
              <a:off x="6934200" y="5029200"/>
              <a:ext cx="228600" cy="228600"/>
            </a:xfrm>
            <a:prstGeom prst="line">
              <a:avLst/>
            </a:prstGeom>
          </p:spPr>
          <p:style>
            <a:lnRef idx="3">
              <a:schemeClr val="accent1"/>
            </a:lnRef>
            <a:fillRef idx="0">
              <a:schemeClr val="accent1"/>
            </a:fillRef>
            <a:effectRef idx="2">
              <a:schemeClr val="accent1"/>
            </a:effectRef>
            <a:fontRef idx="minor">
              <a:schemeClr val="tx1"/>
            </a:fontRef>
          </p:style>
        </p:cxnSp>
        <p:cxnSp>
          <p:nvCxnSpPr>
            <p:cNvPr id="17" name="Straight Connector 16"/>
            <p:cNvCxnSpPr/>
            <p:nvPr/>
          </p:nvCxnSpPr>
          <p:spPr>
            <a:xfrm>
              <a:off x="6934200" y="5257800"/>
              <a:ext cx="228600" cy="152400"/>
            </a:xfrm>
            <a:prstGeom prst="line">
              <a:avLst/>
            </a:prstGeom>
          </p:spPr>
          <p:style>
            <a:lnRef idx="3">
              <a:schemeClr val="accent1"/>
            </a:lnRef>
            <a:fillRef idx="0">
              <a:schemeClr val="accent1"/>
            </a:fillRef>
            <a:effectRef idx="2">
              <a:schemeClr val="accent1"/>
            </a:effectRef>
            <a:fontRef idx="minor">
              <a:schemeClr val="tx1"/>
            </a:fontRef>
          </p:style>
        </p:cxnSp>
      </p:grpSp>
      <p:sp>
        <p:nvSpPr>
          <p:cNvPr id="19" name="Oval 18"/>
          <p:cNvSpPr/>
          <p:nvPr/>
        </p:nvSpPr>
        <p:spPr>
          <a:xfrm>
            <a:off x="1905000" y="376561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sp>
        <p:nvSpPr>
          <p:cNvPr id="20" name="Oval 19"/>
          <p:cNvSpPr/>
          <p:nvPr/>
        </p:nvSpPr>
        <p:spPr>
          <a:xfrm>
            <a:off x="4648200" y="4206240"/>
            <a:ext cx="152400" cy="152400"/>
          </a:xfrm>
          <a:prstGeom prst="ellipse">
            <a:avLst/>
          </a:prstGeom>
          <a:solidFill>
            <a:schemeClr val="bg1"/>
          </a:solidFill>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solidFill>
                <a:prstClr val="black"/>
              </a:solidFill>
            </a:endParaRPr>
          </a:p>
        </p:txBody>
      </p:sp>
      <p:cxnSp>
        <p:nvCxnSpPr>
          <p:cNvPr id="21" name="Straight Connector 20"/>
          <p:cNvCxnSpPr/>
          <p:nvPr/>
        </p:nvCxnSpPr>
        <p:spPr>
          <a:xfrm rot="5400000">
            <a:off x="4448822" y="4276150"/>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2" name="Straight Connector 21"/>
          <p:cNvCxnSpPr/>
          <p:nvPr/>
        </p:nvCxnSpPr>
        <p:spPr>
          <a:xfrm rot="5400000">
            <a:off x="1485900" y="3314700"/>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Elbow Connector 25"/>
          <p:cNvCxnSpPr/>
          <p:nvPr/>
        </p:nvCxnSpPr>
        <p:spPr>
          <a:xfrm flipV="1">
            <a:off x="6781800" y="3048000"/>
            <a:ext cx="990600" cy="914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27" name="Elbow Connector 26"/>
          <p:cNvCxnSpPr/>
          <p:nvPr/>
        </p:nvCxnSpPr>
        <p:spPr>
          <a:xfrm>
            <a:off x="6781800" y="3962400"/>
            <a:ext cx="990600" cy="914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graphicFrame>
        <p:nvGraphicFramePr>
          <p:cNvPr id="28" name="Table 27"/>
          <p:cNvGraphicFramePr>
            <a:graphicFrameLocks noGrp="1"/>
          </p:cNvGraphicFramePr>
          <p:nvPr/>
        </p:nvGraphicFramePr>
        <p:xfrm>
          <a:off x="7772400" y="3581400"/>
          <a:ext cx="1066800" cy="1097280"/>
        </p:xfrm>
        <a:graphic>
          <a:graphicData uri="http://schemas.openxmlformats.org/drawingml/2006/table">
            <a:tbl>
              <a:tblPr firstRow="1" bandRow="1">
                <a:tableStyleId>{5C22544A-7EE6-4342-B048-85BDC9FD1C3A}</a:tableStyleId>
              </a:tblPr>
              <a:tblGrid>
                <a:gridCol w="1066800"/>
              </a:tblGrid>
              <a:tr h="304800">
                <a:tc>
                  <a:txBody>
                    <a:bodyPr/>
                    <a:lstStyle/>
                    <a:p>
                      <a:r>
                        <a:rPr lang="en-US" sz="1200" dirty="0" err="1" smtClean="0"/>
                        <a:t>Lithic</a:t>
                      </a:r>
                      <a:endParaRPr lang="en-US" sz="1200" dirty="0"/>
                    </a:p>
                  </a:txBody>
                  <a:tcPr/>
                </a:tc>
              </a:tr>
              <a:tr h="18288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Artifact ID #</a:t>
                      </a:r>
                      <a:r>
                        <a:rPr lang="en-US" sz="1000" baseline="0" dirty="0" smtClean="0"/>
                        <a:t> </a:t>
                      </a:r>
                      <a:r>
                        <a:rPr lang="en-US" sz="1000" dirty="0" smtClean="0"/>
                        <a:t>(FK)</a:t>
                      </a:r>
                    </a:p>
                  </a:txBody>
                  <a:tcPr/>
                </a:tc>
              </a:tr>
              <a:tr h="182880">
                <a:tc>
                  <a:txBody>
                    <a:bodyPr/>
                    <a:lstStyle/>
                    <a:p>
                      <a:r>
                        <a:rPr lang="en-US" sz="1200" dirty="0" smtClean="0"/>
                        <a:t>Measure 1</a:t>
                      </a:r>
                      <a:endParaRPr lang="en-US" sz="1200" dirty="0"/>
                    </a:p>
                  </a:txBody>
                  <a:tcPr/>
                </a:tc>
              </a:tr>
              <a:tr h="182880">
                <a:tc>
                  <a:txBody>
                    <a:bodyPr/>
                    <a:lstStyle/>
                    <a:p>
                      <a:r>
                        <a:rPr lang="en-US" sz="1200" dirty="0" smtClean="0"/>
                        <a:t>Measure 2</a:t>
                      </a:r>
                      <a:endParaRPr lang="en-US" sz="1200" dirty="0"/>
                    </a:p>
                  </a:txBody>
                  <a:tcPr/>
                </a:tc>
              </a:tr>
            </a:tbl>
          </a:graphicData>
        </a:graphic>
      </p:graphicFrame>
      <p:graphicFrame>
        <p:nvGraphicFramePr>
          <p:cNvPr id="29" name="Table 28"/>
          <p:cNvGraphicFramePr>
            <a:graphicFrameLocks noGrp="1"/>
          </p:cNvGraphicFramePr>
          <p:nvPr/>
        </p:nvGraphicFramePr>
        <p:xfrm>
          <a:off x="7772400" y="2362200"/>
          <a:ext cx="1066800" cy="1067889"/>
        </p:xfrm>
        <a:graphic>
          <a:graphicData uri="http://schemas.openxmlformats.org/drawingml/2006/table">
            <a:tbl>
              <a:tblPr firstRow="1" bandRow="1">
                <a:tableStyleId>{5C22544A-7EE6-4342-B048-85BDC9FD1C3A}</a:tableStyleId>
              </a:tblPr>
              <a:tblGrid>
                <a:gridCol w="1066800"/>
              </a:tblGrid>
              <a:tr h="228600">
                <a:tc>
                  <a:txBody>
                    <a:bodyPr/>
                    <a:lstStyle/>
                    <a:p>
                      <a:r>
                        <a:rPr lang="en-US" sz="1200" dirty="0" smtClean="0"/>
                        <a:t>Ceramic</a:t>
                      </a:r>
                      <a:endParaRPr lang="en-US" sz="1200" dirty="0"/>
                    </a:p>
                  </a:txBody>
                  <a:tcPr/>
                </a:tc>
              </a:tr>
              <a:tr h="24492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Artifact ID # (FK)</a:t>
                      </a:r>
                      <a:endParaRPr lang="en-US" sz="1000" dirty="0"/>
                    </a:p>
                  </a:txBody>
                  <a:tcPr/>
                </a:tc>
              </a:tr>
              <a:tr h="244929">
                <a:tc>
                  <a:txBody>
                    <a:bodyPr/>
                    <a:lstStyle/>
                    <a:p>
                      <a:r>
                        <a:rPr lang="en-US" sz="1200" dirty="0" smtClean="0"/>
                        <a:t>Measure 1</a:t>
                      </a:r>
                      <a:endParaRPr lang="en-US" sz="1200" dirty="0"/>
                    </a:p>
                  </a:txBody>
                  <a:tcPr/>
                </a:tc>
              </a:tr>
              <a:tr h="244929">
                <a:tc>
                  <a:txBody>
                    <a:bodyPr/>
                    <a:lstStyle/>
                    <a:p>
                      <a:r>
                        <a:rPr lang="en-US" sz="1200" dirty="0" smtClean="0"/>
                        <a:t>Measure 2</a:t>
                      </a:r>
                      <a:endParaRPr lang="en-US" sz="1200" dirty="0"/>
                    </a:p>
                  </a:txBody>
                  <a:tcPr/>
                </a:tc>
              </a:tr>
            </a:tbl>
          </a:graphicData>
        </a:graphic>
      </p:graphicFrame>
      <p:graphicFrame>
        <p:nvGraphicFramePr>
          <p:cNvPr id="30" name="Table 29"/>
          <p:cNvGraphicFramePr>
            <a:graphicFrameLocks noGrp="1"/>
          </p:cNvGraphicFramePr>
          <p:nvPr/>
        </p:nvGraphicFramePr>
        <p:xfrm>
          <a:off x="7696200" y="4800600"/>
          <a:ext cx="1219200" cy="1036320"/>
        </p:xfrm>
        <a:graphic>
          <a:graphicData uri="http://schemas.openxmlformats.org/drawingml/2006/table">
            <a:tbl>
              <a:tblPr firstRow="1" bandRow="1">
                <a:tableStyleId>{5C22544A-7EE6-4342-B048-85BDC9FD1C3A}</a:tableStyleId>
              </a:tblPr>
              <a:tblGrid>
                <a:gridCol w="1219200"/>
              </a:tblGrid>
              <a:tr h="190500">
                <a:tc>
                  <a:txBody>
                    <a:bodyPr/>
                    <a:lstStyle/>
                    <a:p>
                      <a:r>
                        <a:rPr lang="en-US" sz="1000" dirty="0" err="1" smtClean="0"/>
                        <a:t>Paleoethnobotany</a:t>
                      </a:r>
                      <a:endParaRPr lang="en-US" sz="1000" dirty="0"/>
                    </a:p>
                  </a:txBody>
                  <a:tcPr/>
                </a:tc>
              </a:tr>
              <a:tr h="1905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Artifact ID # (FK)</a:t>
                      </a:r>
                    </a:p>
                  </a:txBody>
                  <a:tcPr/>
                </a:tc>
              </a:tr>
              <a:tr h="190500">
                <a:tc>
                  <a:txBody>
                    <a:bodyPr/>
                    <a:lstStyle/>
                    <a:p>
                      <a:r>
                        <a:rPr lang="en-US" sz="1200" dirty="0" smtClean="0"/>
                        <a:t>Measure 1</a:t>
                      </a:r>
                      <a:endParaRPr lang="en-US" sz="1200" dirty="0"/>
                    </a:p>
                  </a:txBody>
                  <a:tcPr/>
                </a:tc>
              </a:tr>
              <a:tr h="190500">
                <a:tc>
                  <a:txBody>
                    <a:bodyPr/>
                    <a:lstStyle/>
                    <a:p>
                      <a:r>
                        <a:rPr lang="en-US" sz="1200" dirty="0" smtClean="0"/>
                        <a:t>Measure 2</a:t>
                      </a:r>
                      <a:endParaRPr lang="en-US" sz="1200" dirty="0"/>
                    </a:p>
                  </a:txBody>
                  <a:tcPr/>
                </a:tc>
              </a:tr>
            </a:tbl>
          </a:graphicData>
        </a:graphic>
      </p:graphicFrame>
      <p:cxnSp>
        <p:nvCxnSpPr>
          <p:cNvPr id="31" name="Straight Connector 30"/>
          <p:cNvCxnSpPr/>
          <p:nvPr/>
        </p:nvCxnSpPr>
        <p:spPr>
          <a:xfrm>
            <a:off x="7239000" y="3962400"/>
            <a:ext cx="5334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2" name="Straight Connector 31"/>
          <p:cNvCxnSpPr/>
          <p:nvPr/>
        </p:nvCxnSpPr>
        <p:spPr>
          <a:xfrm rot="5400000">
            <a:off x="7505700" y="3036534"/>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rot="5400000">
            <a:off x="7505700" y="3973866"/>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Straight Connector 33"/>
          <p:cNvCxnSpPr/>
          <p:nvPr/>
        </p:nvCxnSpPr>
        <p:spPr>
          <a:xfrm rot="5400000">
            <a:off x="7505700" y="4888266"/>
            <a:ext cx="22860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35" name="Straight Connector 34"/>
          <p:cNvCxnSpPr/>
          <p:nvPr/>
        </p:nvCxnSpPr>
        <p:spPr>
          <a:xfrm rot="5400000">
            <a:off x="6743700" y="4000500"/>
            <a:ext cx="228600" cy="0"/>
          </a:xfrm>
          <a:prstGeom prst="line">
            <a:avLst/>
          </a:prstGeom>
        </p:spPr>
        <p:style>
          <a:lnRef idx="3">
            <a:schemeClr val="accent1"/>
          </a:lnRef>
          <a:fillRef idx="0">
            <a:schemeClr val="accent1"/>
          </a:fillRef>
          <a:effectRef idx="2">
            <a:schemeClr val="accent1"/>
          </a:effectRef>
          <a:fontRef idx="minor">
            <a:schemeClr val="tx1"/>
          </a:fontRef>
        </p:style>
      </p:cxnSp>
      <p:sp>
        <p:nvSpPr>
          <p:cNvPr id="36" name="TextBox 35"/>
          <p:cNvSpPr txBox="1"/>
          <p:nvPr/>
        </p:nvSpPr>
        <p:spPr>
          <a:xfrm>
            <a:off x="1828800" y="2048470"/>
            <a:ext cx="3962400" cy="923330"/>
          </a:xfrm>
          <a:prstGeom prst="rect">
            <a:avLst/>
          </a:prstGeom>
          <a:noFill/>
        </p:spPr>
        <p:txBody>
          <a:bodyPr wrap="square" rtlCol="0">
            <a:spAutoFit/>
          </a:bodyPr>
          <a:lstStyle/>
          <a:p>
            <a:r>
              <a:rPr lang="en-US" dirty="0" smtClean="0">
                <a:solidFill>
                  <a:prstClr val="black"/>
                </a:solidFill>
              </a:rPr>
              <a:t>Different artifact types are arranged as a hierarchy in much the same way that context types were treated above.</a:t>
            </a:r>
            <a:endParaRPr lang="en-US" dirty="0">
              <a:solidFill>
                <a:prstClr val="black"/>
              </a:solidFill>
            </a:endParaRPr>
          </a:p>
        </p:txBody>
      </p:sp>
    </p:spTree>
    <p:extLst>
      <p:ext uri="{BB962C8B-B14F-4D97-AF65-F5344CB8AC3E}">
        <p14:creationId xmlns="" xmlns:p14="http://schemas.microsoft.com/office/powerpoint/2010/main" val="1708079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smtClean="0"/>
              <a:t>Example of GIS Integration</a:t>
            </a:r>
            <a:endParaRPr lang="en-US" dirty="0"/>
          </a:p>
        </p:txBody>
      </p:sp>
      <p:pic>
        <p:nvPicPr>
          <p:cNvPr id="4" name="Picture 63" descr="2009SAA_WLD_StrDepths.tif"/>
          <p:cNvPicPr>
            <a:picLocks noGrp="1" noChangeAspect="1"/>
          </p:cNvPicPr>
          <p:nvPr>
            <p:ph idx="1"/>
          </p:nvPr>
        </p:nvPicPr>
        <p:blipFill>
          <a:blip r:embed="rId2" cstate="print"/>
          <a:srcRect/>
          <a:stretch>
            <a:fillRect/>
          </a:stretch>
        </p:blipFill>
        <p:spPr bwMode="auto">
          <a:xfrm>
            <a:off x="685800" y="1371600"/>
            <a:ext cx="5181600" cy="5181600"/>
          </a:xfrm>
          <a:prstGeom prst="rect">
            <a:avLst/>
          </a:prstGeom>
          <a:noFill/>
          <a:ln w="12700">
            <a:solidFill>
              <a:schemeClr val="tx1"/>
            </a:solidFill>
            <a:miter lim="800000"/>
            <a:headEnd/>
            <a:tailEnd/>
          </a:ln>
        </p:spPr>
      </p:pic>
      <p:sp>
        <p:nvSpPr>
          <p:cNvPr id="5" name="TextBox 4"/>
          <p:cNvSpPr txBox="1"/>
          <p:nvPr/>
        </p:nvSpPr>
        <p:spPr>
          <a:xfrm>
            <a:off x="6172200" y="1371600"/>
            <a:ext cx="2667000" cy="5078313"/>
          </a:xfrm>
          <a:prstGeom prst="rect">
            <a:avLst/>
          </a:prstGeom>
          <a:noFill/>
        </p:spPr>
        <p:txBody>
          <a:bodyPr wrap="square" rtlCol="0">
            <a:spAutoFit/>
          </a:bodyPr>
          <a:lstStyle/>
          <a:p>
            <a:r>
              <a:rPr lang="en-US" dirty="0" smtClean="0">
                <a:solidFill>
                  <a:prstClr val="black"/>
                </a:solidFill>
              </a:rPr>
              <a:t>Applying a </a:t>
            </a:r>
            <a:r>
              <a:rPr lang="en-US" i="1" dirty="0" smtClean="0">
                <a:solidFill>
                  <a:prstClr val="black"/>
                </a:solidFill>
              </a:rPr>
              <a:t>terminus post </a:t>
            </a:r>
            <a:r>
              <a:rPr lang="en-US" i="1" dirty="0" err="1" smtClean="0">
                <a:solidFill>
                  <a:prstClr val="black"/>
                </a:solidFill>
              </a:rPr>
              <a:t>quem</a:t>
            </a:r>
            <a:r>
              <a:rPr lang="en-US" dirty="0" smtClean="0">
                <a:solidFill>
                  <a:prstClr val="black"/>
                </a:solidFill>
              </a:rPr>
              <a:t> query to excavated postholes revealed an overwhelming trend when applied to structures at the Townsend Archaeological Site, Tennessee.   These structures could not have been built before the Middle Woodland Period.</a:t>
            </a:r>
          </a:p>
          <a:p>
            <a:endParaRPr lang="en-US" dirty="0" smtClean="0">
              <a:solidFill>
                <a:prstClr val="black"/>
              </a:solidFill>
            </a:endParaRPr>
          </a:p>
          <a:p>
            <a:r>
              <a:rPr lang="en-US" dirty="0" smtClean="0">
                <a:solidFill>
                  <a:prstClr val="black"/>
                </a:solidFill>
              </a:rPr>
              <a:t>To perform this query a join was simply created between the artifact table and the GIS object </a:t>
            </a:r>
            <a:r>
              <a:rPr lang="en-US" i="1" dirty="0" smtClean="0">
                <a:solidFill>
                  <a:prstClr val="black"/>
                </a:solidFill>
              </a:rPr>
              <a:t>Excavated Post Hole Features.</a:t>
            </a:r>
            <a:endParaRPr lang="en-US" i="1" dirty="0">
              <a:solidFill>
                <a:prstClr val="black"/>
              </a:solidFill>
            </a:endParaRPr>
          </a:p>
        </p:txBody>
      </p:sp>
      <p:sp>
        <p:nvSpPr>
          <p:cNvPr id="6" name="TextBox 5"/>
          <p:cNvSpPr txBox="1"/>
          <p:nvPr/>
        </p:nvSpPr>
        <p:spPr>
          <a:xfrm>
            <a:off x="685800" y="5221069"/>
            <a:ext cx="3733800" cy="646331"/>
          </a:xfrm>
          <a:prstGeom prst="rect">
            <a:avLst/>
          </a:prstGeom>
          <a:noFill/>
        </p:spPr>
        <p:txBody>
          <a:bodyPr wrap="square" rtlCol="0">
            <a:spAutoFit/>
          </a:bodyPr>
          <a:lstStyle/>
          <a:p>
            <a:r>
              <a:rPr lang="en-US" sz="1200" dirty="0" smtClean="0">
                <a:solidFill>
                  <a:prstClr val="black"/>
                </a:solidFill>
              </a:rPr>
              <a:t>WLM = Middle Woodland      WLD   = General Woodland</a:t>
            </a:r>
          </a:p>
          <a:p>
            <a:r>
              <a:rPr lang="en-US" sz="1200" dirty="0" smtClean="0">
                <a:solidFill>
                  <a:prstClr val="black"/>
                </a:solidFill>
              </a:rPr>
              <a:t> WLL   = Late Woodland             WLE = Early Woodland</a:t>
            </a:r>
          </a:p>
          <a:p>
            <a:endParaRPr lang="en-US" sz="1200" dirty="0">
              <a:solidFill>
                <a:prstClr val="black"/>
              </a:solidFill>
            </a:endParaRPr>
          </a:p>
        </p:txBody>
      </p:sp>
    </p:spTree>
    <p:extLst>
      <p:ext uri="{BB962C8B-B14F-4D97-AF65-F5344CB8AC3E}">
        <p14:creationId xmlns="" xmlns:p14="http://schemas.microsoft.com/office/powerpoint/2010/main" val="3152369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 xmlns:a14="http://schemas.microsoft.com/office/drawing/2010/main" val="0"/>
              </a:ext>
            </a:extLst>
          </a:blip>
          <a:srcRect l="1811" t="1553" b="18653"/>
          <a:stretch/>
        </p:blipFill>
        <p:spPr>
          <a:xfrm>
            <a:off x="1600200" y="1257300"/>
            <a:ext cx="7543800" cy="4800600"/>
          </a:xfrm>
          <a:prstGeom prst="rect">
            <a:avLst/>
          </a:prstGeom>
        </p:spPr>
      </p:pic>
      <p:sp>
        <p:nvSpPr>
          <p:cNvPr id="3" name="Rectangle 2"/>
          <p:cNvSpPr/>
          <p:nvPr/>
        </p:nvSpPr>
        <p:spPr>
          <a:xfrm>
            <a:off x="114300" y="114300"/>
            <a:ext cx="4000500" cy="2308324"/>
          </a:xfrm>
          <a:prstGeom prst="rect">
            <a:avLst/>
          </a:prstGeom>
        </p:spPr>
        <p:txBody>
          <a:bodyPr wrap="square">
            <a:spAutoFit/>
          </a:bodyPr>
          <a:lstStyle/>
          <a:p>
            <a:pPr algn="just"/>
            <a:r>
              <a:rPr lang="en-US" dirty="0" smtClean="0"/>
              <a:t>Density map of 4593 locations defined by site records. Continuous density for 3922 locations across MO, IL, and KY with analytical radius of 2.5 km. County-level density for 671 IN locations. Standard deviation shading is the same for both sets, however they are not comparable.</a:t>
            </a:r>
            <a:endParaRPr lang="en-US" dirty="0"/>
          </a:p>
        </p:txBody>
      </p:sp>
      <p:pic>
        <p:nvPicPr>
          <p:cNvPr id="6" name="Picture 5"/>
          <p:cNvPicPr>
            <a:picLocks noChangeAspect="1"/>
          </p:cNvPicPr>
          <p:nvPr/>
        </p:nvPicPr>
        <p:blipFill rotWithShape="1">
          <a:blip r:embed="rId3" cstate="print">
            <a:extLst>
              <a:ext uri="{28A0092B-C50C-407E-A947-70E740481C1C}">
                <a14:useLocalDpi xmlns="" xmlns:a14="http://schemas.microsoft.com/office/drawing/2010/main" val="0"/>
              </a:ext>
            </a:extLst>
          </a:blip>
          <a:srcRect l="1811" t="86413" b="1408"/>
          <a:stretch/>
        </p:blipFill>
        <p:spPr>
          <a:xfrm>
            <a:off x="1600200" y="5943600"/>
            <a:ext cx="7543800" cy="732707"/>
          </a:xfrm>
          <a:prstGeom prst="rect">
            <a:avLst/>
          </a:prstGeom>
        </p:spPr>
      </p:pic>
    </p:spTree>
    <p:extLst>
      <p:ext uri="{BB962C8B-B14F-4D97-AF65-F5344CB8AC3E}">
        <p14:creationId xmlns="" xmlns:p14="http://schemas.microsoft.com/office/powerpoint/2010/main" val="23253851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l="11649" r="44505" b="5914"/>
          <a:stretch/>
        </p:blipFill>
        <p:spPr bwMode="auto">
          <a:xfrm>
            <a:off x="415955" y="107182"/>
            <a:ext cx="8316901" cy="58364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322154" y="5961706"/>
            <a:ext cx="6474016" cy="830997"/>
          </a:xfrm>
          <a:prstGeom prst="rect">
            <a:avLst/>
          </a:prstGeom>
          <a:noFill/>
        </p:spPr>
        <p:txBody>
          <a:bodyPr wrap="none" rtlCol="0">
            <a:spAutoFit/>
          </a:bodyPr>
          <a:lstStyle/>
          <a:p>
            <a:r>
              <a:rPr lang="en-US" sz="2400" dirty="0" smtClean="0"/>
              <a:t>Missouri relational database tables and </a:t>
            </a:r>
            <a:r>
              <a:rPr lang="en-US" sz="2400" dirty="0" err="1" smtClean="0"/>
              <a:t>shapefiles</a:t>
            </a:r>
            <a:r>
              <a:rPr lang="en-US" sz="2400" dirty="0" smtClean="0"/>
              <a:t> </a:t>
            </a:r>
          </a:p>
          <a:p>
            <a:r>
              <a:rPr lang="en-US" sz="2400" dirty="0" smtClean="0"/>
              <a:t>within ESRI </a:t>
            </a:r>
            <a:r>
              <a:rPr lang="en-US" sz="2400" dirty="0" err="1" smtClean="0"/>
              <a:t>geodatabase</a:t>
            </a:r>
            <a:endParaRPr lang="en-US" sz="2400" dirty="0"/>
          </a:p>
        </p:txBody>
      </p:sp>
    </p:spTree>
    <p:extLst>
      <p:ext uri="{BB962C8B-B14F-4D97-AF65-F5344CB8AC3E}">
        <p14:creationId xmlns="" xmlns:p14="http://schemas.microsoft.com/office/powerpoint/2010/main" val="29235313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0" y="342900"/>
            <a:ext cx="9144000" cy="5143500"/>
          </a:xfrm>
          <a:prstGeom prst="rect">
            <a:avLst/>
          </a:prstGeom>
          <a:noFill/>
          <a:ln w="9525">
            <a:noFill/>
            <a:miter lim="800000"/>
            <a:headEnd/>
            <a:tailEnd/>
          </a:ln>
        </p:spPr>
      </p:pic>
      <p:sp>
        <p:nvSpPr>
          <p:cNvPr id="4" name="TextBox 3"/>
          <p:cNvSpPr txBox="1"/>
          <p:nvPr/>
        </p:nvSpPr>
        <p:spPr>
          <a:xfrm>
            <a:off x="457200" y="5684103"/>
            <a:ext cx="8200578" cy="830997"/>
          </a:xfrm>
          <a:prstGeom prst="rect">
            <a:avLst/>
          </a:prstGeom>
          <a:noFill/>
        </p:spPr>
        <p:txBody>
          <a:bodyPr wrap="none" rtlCol="0">
            <a:spAutoFit/>
          </a:bodyPr>
          <a:lstStyle/>
          <a:p>
            <a:r>
              <a:rPr lang="en-US" sz="2400" dirty="0" smtClean="0"/>
              <a:t>Kentucky database attributes, including string coded column for </a:t>
            </a:r>
          </a:p>
          <a:p>
            <a:r>
              <a:rPr lang="en-US" sz="2400" dirty="0" smtClean="0"/>
              <a:t>site type, and similar columns describing project conditions.</a:t>
            </a:r>
          </a:p>
        </p:txBody>
      </p:sp>
    </p:spTree>
    <p:extLst>
      <p:ext uri="{BB962C8B-B14F-4D97-AF65-F5344CB8AC3E}">
        <p14:creationId xmlns="" xmlns:p14="http://schemas.microsoft.com/office/powerpoint/2010/main" val="25037792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2900" y="5486400"/>
            <a:ext cx="8491299" cy="1200329"/>
          </a:xfrm>
          <a:prstGeom prst="rect">
            <a:avLst/>
          </a:prstGeom>
          <a:noFill/>
        </p:spPr>
        <p:txBody>
          <a:bodyPr wrap="none" rtlCol="0">
            <a:spAutoFit/>
          </a:bodyPr>
          <a:lstStyle/>
          <a:p>
            <a:r>
              <a:rPr lang="en-US" sz="2400" dirty="0" smtClean="0"/>
              <a:t>Illinois database attributes, including index primary key for linkage </a:t>
            </a:r>
          </a:p>
          <a:p>
            <a:r>
              <a:rPr lang="en-US" sz="2400" dirty="0" smtClean="0"/>
              <a:t>to other tables, and string coded columns for site status </a:t>
            </a:r>
          </a:p>
          <a:p>
            <a:r>
              <a:rPr lang="en-US" sz="2400" dirty="0" smtClean="0"/>
              <a:t>and NRHP inclusion.</a:t>
            </a:r>
            <a:endParaRPr lang="en-US" sz="2400" dirty="0"/>
          </a:p>
        </p:txBody>
      </p:sp>
      <p:pic>
        <p:nvPicPr>
          <p:cNvPr id="2050" name="Picture 2"/>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t="3002" r="41897" b="3333"/>
          <a:stretch/>
        </p:blipFill>
        <p:spPr bwMode="auto">
          <a:xfrm>
            <a:off x="0" y="257176"/>
            <a:ext cx="9144000" cy="482075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8256362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514600" y="320074"/>
            <a:ext cx="4252190" cy="461665"/>
          </a:xfrm>
          <a:prstGeom prst="rect">
            <a:avLst/>
          </a:prstGeom>
          <a:noFill/>
        </p:spPr>
        <p:txBody>
          <a:bodyPr wrap="none" rtlCol="0">
            <a:spAutoFit/>
          </a:bodyPr>
          <a:lstStyle/>
          <a:p>
            <a:r>
              <a:rPr lang="en-US" sz="2400" dirty="0" smtClean="0"/>
              <a:t>Indiana: SHAARD Verbose Fields </a:t>
            </a:r>
            <a:endParaRPr lang="en-US" sz="2400" dirty="0"/>
          </a:p>
        </p:txBody>
      </p:sp>
      <p:pic>
        <p:nvPicPr>
          <p:cNvPr id="1029" name="Picture 5"/>
          <p:cNvPicPr>
            <a:picLocks noChangeAspect="1" noChangeArrowheads="1"/>
          </p:cNvPicPr>
          <p:nvPr/>
        </p:nvPicPr>
        <p:blipFill>
          <a:blip r:embed="rId2" cstate="print"/>
          <a:srcRect l="27000" t="11334" r="27250" b="2001"/>
          <a:stretch>
            <a:fillRect/>
          </a:stretch>
        </p:blipFill>
        <p:spPr bwMode="auto">
          <a:xfrm>
            <a:off x="1773251" y="777269"/>
            <a:ext cx="5577779" cy="5943535"/>
          </a:xfrm>
          <a:prstGeom prst="rect">
            <a:avLst/>
          </a:prstGeom>
          <a:noFill/>
          <a:ln w="9525">
            <a:solidFill>
              <a:schemeClr val="tx1"/>
            </a:solidFill>
            <a:miter lim="800000"/>
            <a:headEnd/>
            <a:tailEnd/>
          </a:ln>
        </p:spPr>
      </p:pic>
    </p:spTree>
    <p:extLst>
      <p:ext uri="{BB962C8B-B14F-4D97-AF65-F5344CB8AC3E}">
        <p14:creationId xmlns="" xmlns:p14="http://schemas.microsoft.com/office/powerpoint/2010/main" val="16387496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28601" y="114300"/>
          <a:ext cx="8572498" cy="6248019"/>
        </p:xfrm>
        <a:graphic>
          <a:graphicData uri="http://schemas.openxmlformats.org/drawingml/2006/table">
            <a:tbl>
              <a:tblPr/>
              <a:tblGrid>
                <a:gridCol w="1023936"/>
                <a:gridCol w="1509448"/>
                <a:gridCol w="1509448"/>
                <a:gridCol w="1510109"/>
                <a:gridCol w="1509448"/>
                <a:gridCol w="1510109"/>
              </a:tblGrid>
              <a:tr h="176980">
                <a:tc>
                  <a:txBody>
                    <a:bodyPr/>
                    <a:lstStyle/>
                    <a:p>
                      <a:pPr marL="0" marR="0">
                        <a:lnSpc>
                          <a:spcPct val="115000"/>
                        </a:lnSpc>
                        <a:spcBef>
                          <a:spcPts val="0"/>
                        </a:spcBef>
                        <a:spcAft>
                          <a:spcPts val="0"/>
                        </a:spcAft>
                      </a:pPr>
                      <a:endParaRPr lang="en-US" sz="1150" dirty="0">
                        <a:latin typeface="Calibri"/>
                        <a:ea typeface="Times New Roman"/>
                        <a:cs typeface="Calibri"/>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Kentucky</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Illinois</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Indiana</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Missouri</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Bridge</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84903">
                <a:tc>
                  <a:txBody>
                    <a:bodyPr/>
                    <a:lstStyle/>
                    <a:p>
                      <a:pPr marL="0" marR="0">
                        <a:lnSpc>
                          <a:spcPct val="115000"/>
                        </a:lnSpc>
                        <a:spcBef>
                          <a:spcPts val="0"/>
                        </a:spcBef>
                        <a:spcAft>
                          <a:spcPts val="0"/>
                        </a:spcAft>
                      </a:pPr>
                      <a:r>
                        <a:rPr lang="en-US" sz="1150" b="1" dirty="0">
                          <a:latin typeface="Calibri"/>
                          <a:ea typeface="Times New Roman"/>
                          <a:cs typeface="Calibri"/>
                        </a:rPr>
                        <a:t>GIS Location Info</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polygon </a:t>
                      </a:r>
                      <a:r>
                        <a:rPr lang="en-US" sz="1150" dirty="0" err="1">
                          <a:latin typeface="Calibri"/>
                          <a:ea typeface="Times New Roman"/>
                          <a:cs typeface="Calibri"/>
                        </a:rPr>
                        <a:t>shapefile</a:t>
                      </a:r>
                      <a:r>
                        <a:rPr lang="en-US" sz="1150" dirty="0">
                          <a:latin typeface="Calibri"/>
                          <a:ea typeface="Times New Roman"/>
                          <a:cs typeface="Calibri"/>
                        </a:rPr>
                        <a:t> using state defined (Lambert conformal conic) coordinate system in feet</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polygon shapefile using Lambert conformal conic in feet </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not directly GIS-ready; UTMs (when present for local zone, in meters) and PLSS</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polygon shapefile using UTMs for local zone (in meters)</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lat/long in decimal degrees to at least 0.0001 precision (~11m) for points of polygon </a:t>
                      </a:r>
                      <a:r>
                        <a:rPr lang="en-US" sz="1150" dirty="0" err="1">
                          <a:latin typeface="Calibri"/>
                          <a:ea typeface="Times New Roman"/>
                          <a:cs typeface="Calibri"/>
                        </a:rPr>
                        <a:t>centroids</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415846">
                <a:tc>
                  <a:txBody>
                    <a:bodyPr/>
                    <a:lstStyle/>
                    <a:p>
                      <a:pPr marL="0" marR="0">
                        <a:lnSpc>
                          <a:spcPct val="115000"/>
                        </a:lnSpc>
                        <a:spcBef>
                          <a:spcPts val="0"/>
                        </a:spcBef>
                        <a:spcAft>
                          <a:spcPts val="0"/>
                        </a:spcAft>
                      </a:pPr>
                      <a:r>
                        <a:rPr lang="en-US" sz="1150" b="1" dirty="0">
                          <a:latin typeface="Calibri"/>
                          <a:ea typeface="Times New Roman"/>
                          <a:cs typeface="Calibri"/>
                        </a:rPr>
                        <a:t>Site ID</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Smithsonian trinomial system (complete, no hyphens)</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Smithsonian trinomial system (county and site number, no hyphens); State index number</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Smithsonian trinomial system (complete, hyphenated)</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Smithsonian trinomial system (complete, no hyphens)</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Smithsonian trinomial system (complete, no hyphens, county in all caps);  delimited text field containing associated site IDs for aggregation (e.g. mound &amp; village)</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008670">
                <a:tc>
                  <a:txBody>
                    <a:bodyPr/>
                    <a:lstStyle/>
                    <a:p>
                      <a:pPr marL="0" marR="0">
                        <a:lnSpc>
                          <a:spcPct val="115000"/>
                        </a:lnSpc>
                        <a:spcBef>
                          <a:spcPts val="0"/>
                        </a:spcBef>
                        <a:spcAft>
                          <a:spcPts val="0"/>
                        </a:spcAft>
                      </a:pPr>
                      <a:r>
                        <a:rPr lang="en-US" sz="1150" b="1" dirty="0">
                          <a:latin typeface="Calibri"/>
                          <a:ea typeface="Times New Roman"/>
                          <a:cs typeface="Calibri"/>
                        </a:rPr>
                        <a:t>Site Type Variables </a:t>
                      </a:r>
                      <a:endParaRPr lang="en-US" sz="1150" b="1" dirty="0">
                        <a:latin typeface="Calibri"/>
                        <a:ea typeface="Times New Roman"/>
                        <a:cs typeface="Times New Roman"/>
                      </a:endParaRPr>
                    </a:p>
                    <a:p>
                      <a:pPr marL="0" marR="0">
                        <a:lnSpc>
                          <a:spcPct val="115000"/>
                        </a:lnSpc>
                        <a:spcBef>
                          <a:spcPts val="0"/>
                        </a:spcBef>
                        <a:spcAft>
                          <a:spcPts val="0"/>
                        </a:spcAft>
                      </a:pPr>
                      <a:r>
                        <a:rPr lang="en-US" sz="1150" b="1" dirty="0">
                          <a:latin typeface="Calibri"/>
                          <a:ea typeface="Times New Roman"/>
                          <a:cs typeface="Calibri"/>
                        </a:rPr>
                        <a:t>(see text for distribution of variables through specific database attributes)</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Cave</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rockshelter</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cemetery</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open habitation</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earth mound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mound complex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stone mound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isolated find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petroglyph/pictograph</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undetermined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midden</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other</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rock shelter</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cemetery</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ph cemetery</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habitation</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mound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mounds</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isolated find</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pictographs</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unknown</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quarry</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x</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other</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cemetery</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burial</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camp</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farmstead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village</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mound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isolated find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err="1">
                          <a:latin typeface="Calibri"/>
                          <a:ea typeface="Times New Roman"/>
                          <a:cs typeface="Calibri"/>
                        </a:rPr>
                        <a:t>lithic</a:t>
                      </a:r>
                      <a:r>
                        <a:rPr lang="en-US" sz="1150" dirty="0">
                          <a:latin typeface="Calibri"/>
                          <a:ea typeface="Times New Roman"/>
                          <a:cs typeface="Calibri"/>
                        </a:rPr>
                        <a:t> scatter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undefined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cave/</a:t>
                      </a:r>
                      <a:r>
                        <a:rPr lang="en-US" sz="1150" dirty="0" err="1">
                          <a:latin typeface="Calibri"/>
                          <a:ea typeface="Times New Roman"/>
                          <a:cs typeface="Calibri"/>
                        </a:rPr>
                        <a:t>rockshelter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cemetery/mortuary</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extraction camp</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habitation (prehistoric)</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mound/cairn</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err="1">
                          <a:latin typeface="Calibri"/>
                          <a:ea typeface="Times New Roman"/>
                          <a:cs typeface="Calibri"/>
                        </a:rPr>
                        <a:t>lithic</a:t>
                      </a:r>
                      <a:r>
                        <a:rPr lang="en-US" sz="1150" dirty="0">
                          <a:latin typeface="Calibri"/>
                          <a:ea typeface="Times New Roman"/>
                          <a:cs typeface="Calibri"/>
                        </a:rPr>
                        <a:t> scatter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rock art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not reported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quarry</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x</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other</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[subterranean]</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[burial] (</a:t>
                      </a:r>
                      <a:r>
                        <a:rPr lang="en-US" sz="1150" dirty="0" err="1">
                          <a:latin typeface="Calibri"/>
                          <a:ea typeface="Times New Roman"/>
                          <a:cs typeface="Calibri"/>
                        </a:rPr>
                        <a:t>int</a:t>
                      </a:r>
                      <a:r>
                        <a:rPr lang="en-US" sz="1150" dirty="0">
                          <a:latin typeface="Calibri"/>
                          <a:ea typeface="Times New Roman"/>
                          <a:cs typeface="Calibri"/>
                        </a:rPr>
                        <a:t> field)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[camp] OR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[habitation] (</a:t>
                      </a:r>
                      <a:r>
                        <a:rPr lang="en-US" sz="1150" dirty="0" err="1">
                          <a:latin typeface="Calibri"/>
                          <a:ea typeface="Times New Roman"/>
                          <a:cs typeface="Calibri"/>
                        </a:rPr>
                        <a:t>int</a:t>
                      </a:r>
                      <a:r>
                        <a:rPr lang="en-US" sz="1150" dirty="0">
                          <a:latin typeface="Calibri"/>
                          <a:ea typeface="Times New Roman"/>
                          <a:cs typeface="Calibri"/>
                        </a:rPr>
                        <a:t> field)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[mound] (</a:t>
                      </a:r>
                      <a:r>
                        <a:rPr lang="en-US" sz="1150" dirty="0" err="1">
                          <a:latin typeface="Calibri"/>
                          <a:ea typeface="Times New Roman"/>
                          <a:cs typeface="Calibri"/>
                        </a:rPr>
                        <a:t>int</a:t>
                      </a:r>
                      <a:r>
                        <a:rPr lang="en-US" sz="1150" dirty="0">
                          <a:latin typeface="Calibri"/>
                          <a:ea typeface="Times New Roman"/>
                          <a:cs typeface="Calibri"/>
                        </a:rPr>
                        <a:t> field) OR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[cairn] (</a:t>
                      </a:r>
                      <a:r>
                        <a:rPr lang="en-US" sz="1150" dirty="0" err="1">
                          <a:latin typeface="Calibri"/>
                          <a:ea typeface="Times New Roman"/>
                          <a:cs typeface="Calibri"/>
                        </a:rPr>
                        <a:t>int</a:t>
                      </a:r>
                      <a:r>
                        <a:rPr lang="en-US" sz="1150" dirty="0">
                          <a:latin typeface="Calibri"/>
                          <a:ea typeface="Times New Roman"/>
                          <a:cs typeface="Calibri"/>
                        </a:rPr>
                        <a:t> field)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[isolate]</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t>
                      </a:r>
                      <a:r>
                        <a:rPr lang="en-US" sz="1150" dirty="0" err="1">
                          <a:latin typeface="Calibri"/>
                          <a:ea typeface="Times New Roman"/>
                          <a:cs typeface="Calibri"/>
                        </a:rPr>
                        <a:t>lithic</a:t>
                      </a:r>
                      <a:r>
                        <a:rPr lang="en-US" sz="1150" dirty="0">
                          <a:latin typeface="Calibri"/>
                          <a:ea typeface="Times New Roman"/>
                          <a:cs typeface="Calibri"/>
                        </a:rPr>
                        <a:t> scatter]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[rock art]</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[undefined]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[quarry]</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[midden]</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[other] (text field)</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025" name="Rectangle 1"/>
          <p:cNvSpPr>
            <a:spLocks noChangeArrowheads="1"/>
          </p:cNvSpPr>
          <p:nvPr/>
        </p:nvSpPr>
        <p:spPr bwMode="auto">
          <a:xfrm>
            <a:off x="777738" y="6385007"/>
            <a:ext cx="7575215" cy="46166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Site attribute </a:t>
            </a:r>
            <a:r>
              <a:rPr lang="en-US" sz="2400" dirty="0" smtClean="0">
                <a:latin typeface="Calibri" pitchFamily="34" charset="0"/>
                <a:ea typeface="Times New Roman" pitchFamily="18" charset="0"/>
                <a:cs typeface="Calibri" pitchFamily="34" charset="0"/>
              </a:rPr>
              <a:t>r</a:t>
            </a:r>
            <a:r>
              <a:rPr kumimoji="0" lang="en-US" sz="240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epresentation for minimalist consideration.</a:t>
            </a:r>
            <a:endParaRPr kumimoji="0" lang="en-US" sz="240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imgc.allpostersimages.com/images/P-473-488-90/56/5615/EPRVG00Z/posters/alec-guinness-the-bridge-on-the-river-kwai.jpg"/>
          <p:cNvPicPr>
            <a:picLocks noChangeAspect="1" noChangeArrowheads="1"/>
          </p:cNvPicPr>
          <p:nvPr/>
        </p:nvPicPr>
        <p:blipFill>
          <a:blip r:embed="rId2" cstate="print"/>
          <a:srcRect/>
          <a:stretch>
            <a:fillRect/>
          </a:stretch>
        </p:blipFill>
        <p:spPr bwMode="auto">
          <a:xfrm>
            <a:off x="1485900" y="1714500"/>
            <a:ext cx="6272926" cy="5026300"/>
          </a:xfrm>
          <a:prstGeom prst="rect">
            <a:avLst/>
          </a:prstGeom>
          <a:noFill/>
        </p:spPr>
      </p:pic>
      <p:sp>
        <p:nvSpPr>
          <p:cNvPr id="5" name="Text Box 2"/>
          <p:cNvSpPr txBox="1">
            <a:spLocks noChangeArrowheads="1"/>
          </p:cNvSpPr>
          <p:nvPr/>
        </p:nvSpPr>
        <p:spPr bwMode="auto">
          <a:xfrm>
            <a:off x="0" y="0"/>
            <a:ext cx="9140824" cy="16927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a:r>
              <a:rPr lang="en-US" sz="3200" b="1" cap="small" dirty="0" smtClean="0">
                <a:solidFill>
                  <a:srgbClr val="C00000"/>
                </a:solidFill>
              </a:rPr>
              <a:t>Bridging the gaps: </a:t>
            </a:r>
          </a:p>
          <a:p>
            <a:r>
              <a:rPr lang="en-US" sz="2400" b="1" cap="small" dirty="0" smtClean="0">
                <a:solidFill>
                  <a:srgbClr val="C00000"/>
                </a:solidFill>
              </a:rPr>
              <a:t>Assessments and plans for American federation </a:t>
            </a:r>
          </a:p>
          <a:p>
            <a:pPr algn="ctr"/>
            <a:r>
              <a:rPr lang="en-US" sz="2400" b="1" cap="small" dirty="0" smtClean="0">
                <a:solidFill>
                  <a:srgbClr val="C00000"/>
                </a:solidFill>
              </a:rPr>
              <a:t>strategies and data standards to unite </a:t>
            </a:r>
          </a:p>
          <a:p>
            <a:pPr algn="r"/>
            <a:r>
              <a:rPr lang="en-US" sz="2400" b="1" cap="small" dirty="0" smtClean="0">
                <a:solidFill>
                  <a:srgbClr val="C00000"/>
                </a:solidFill>
              </a:rPr>
              <a:t>state-level archaeological databases</a:t>
            </a:r>
            <a:endParaRPr lang="en-US" sz="2400" dirty="0">
              <a:solidFill>
                <a:srgbClr val="C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28600" y="114300"/>
          <a:ext cx="8686802" cy="6027203"/>
        </p:xfrm>
        <a:graphic>
          <a:graphicData uri="http://schemas.openxmlformats.org/drawingml/2006/table">
            <a:tbl>
              <a:tblPr/>
              <a:tblGrid>
                <a:gridCol w="1037590"/>
                <a:gridCol w="1529574"/>
                <a:gridCol w="1529574"/>
                <a:gridCol w="1530245"/>
                <a:gridCol w="1529574"/>
                <a:gridCol w="1530245"/>
              </a:tblGrid>
              <a:tr h="212271">
                <a:tc>
                  <a:txBody>
                    <a:bodyPr/>
                    <a:lstStyle/>
                    <a:p>
                      <a:pPr marL="0" marR="0">
                        <a:lnSpc>
                          <a:spcPct val="115000"/>
                        </a:lnSpc>
                        <a:spcBef>
                          <a:spcPts val="0"/>
                        </a:spcBef>
                        <a:spcAft>
                          <a:spcPts val="0"/>
                        </a:spcAft>
                      </a:pPr>
                      <a:endParaRPr lang="en-US" sz="1150" b="1" dirty="0">
                        <a:latin typeface="Calibri"/>
                        <a:ea typeface="Times New Roman"/>
                        <a:cs typeface="Calibri"/>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Kentucky</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Illinois</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Indiana</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Missouri</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150" b="1" dirty="0">
                          <a:latin typeface="Calibri"/>
                          <a:ea typeface="Times New Roman"/>
                          <a:cs typeface="Calibri"/>
                        </a:rPr>
                        <a:t>Bridge</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334986">
                <a:tc>
                  <a:txBody>
                    <a:bodyPr/>
                    <a:lstStyle/>
                    <a:p>
                      <a:pPr marL="0" marR="0">
                        <a:lnSpc>
                          <a:spcPct val="115000"/>
                        </a:lnSpc>
                        <a:spcBef>
                          <a:spcPts val="0"/>
                        </a:spcBef>
                        <a:spcAft>
                          <a:spcPts val="0"/>
                        </a:spcAft>
                      </a:pPr>
                      <a:r>
                        <a:rPr lang="en-US" sz="1150" b="1" dirty="0">
                          <a:latin typeface="Calibri"/>
                          <a:ea typeface="Times New Roman"/>
                          <a:cs typeface="Calibri"/>
                        </a:rPr>
                        <a:t>Previous Investigation Variables</a:t>
                      </a:r>
                      <a:endParaRPr lang="en-US" sz="1150" b="1" dirty="0">
                        <a:latin typeface="Calibri"/>
                        <a:ea typeface="Times New Roman"/>
                        <a:cs typeface="Times New Roman"/>
                      </a:endParaRPr>
                    </a:p>
                    <a:p>
                      <a:pPr marL="0" marR="0">
                        <a:lnSpc>
                          <a:spcPct val="115000"/>
                        </a:lnSpc>
                        <a:spcBef>
                          <a:spcPts val="0"/>
                        </a:spcBef>
                        <a:spcAft>
                          <a:spcPts val="0"/>
                        </a:spcAft>
                      </a:pPr>
                      <a:r>
                        <a:rPr lang="en-US" sz="1150" b="1" dirty="0">
                          <a:latin typeface="Calibri"/>
                          <a:ea typeface="Times New Roman"/>
                          <a:cs typeface="Calibri"/>
                        </a:rPr>
                        <a:t>(see text for distribution of variables through specific database attributes)</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excavated; intensive; reconnaissance;</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volunteered report</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1m x 1m; 2m x 2m test unit; auger; core; excavation; machinery;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pedestrian; phaseii testing; private; remote;</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shovel test; test squares;</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test unit</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numerous attribute fields for binary choice and text descriptions related to methods of investigation</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pedestrian; shovel testing; auger probe; mechanical stripping;</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plowed; literature search</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transects; test pits; photographic analysis;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excavation; interviews;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soil core; not reported;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archaeology; phase ii; </a:t>
                      </a:r>
                      <a:endParaRPr lang="en-US" sz="1150">
                        <a:latin typeface="Calibri"/>
                        <a:ea typeface="Times New Roman"/>
                        <a:cs typeface="Times New Roman"/>
                      </a:endParaRPr>
                    </a:p>
                    <a:p>
                      <a:pPr marL="0" marR="0">
                        <a:lnSpc>
                          <a:spcPct val="115000"/>
                        </a:lnSpc>
                        <a:spcBef>
                          <a:spcPts val="0"/>
                        </a:spcBef>
                        <a:spcAft>
                          <a:spcPts val="0"/>
                        </a:spcAft>
                      </a:pPr>
                      <a:r>
                        <a:rPr lang="en-US" sz="1150">
                          <a:latin typeface="Calibri"/>
                          <a:ea typeface="Times New Roman"/>
                          <a:cs typeface="Calibri"/>
                        </a:rPr>
                        <a:t>phase iii; remote sensing technique</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sub-phase 1 and phase 1-3 equivalents represented by integers 0 through 4</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49086">
                <a:tc>
                  <a:txBody>
                    <a:bodyPr/>
                    <a:lstStyle/>
                    <a:p>
                      <a:pPr marL="0" marR="0">
                        <a:lnSpc>
                          <a:spcPct val="115000"/>
                        </a:lnSpc>
                        <a:spcBef>
                          <a:spcPts val="0"/>
                        </a:spcBef>
                        <a:spcAft>
                          <a:spcPts val="0"/>
                        </a:spcAft>
                      </a:pPr>
                      <a:r>
                        <a:rPr lang="en-US" sz="1150" b="1" dirty="0">
                          <a:latin typeface="Calibri"/>
                          <a:ea typeface="Times New Roman"/>
                          <a:cs typeface="Calibri"/>
                        </a:rPr>
                        <a:t>Site Informational Quality</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NRHP relationship described with range</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NRHP inclusion as </a:t>
                      </a:r>
                      <a:r>
                        <a:rPr lang="en-US" sz="1150" dirty="0" err="1" smtClean="0">
                          <a:latin typeface="Calibri"/>
                          <a:ea typeface="Times New Roman"/>
                          <a:cs typeface="Calibri"/>
                        </a:rPr>
                        <a:t>boolean</a:t>
                      </a:r>
                      <a:r>
                        <a:rPr lang="en-US" sz="1150" dirty="0" smtClean="0">
                          <a:latin typeface="Calibri"/>
                          <a:ea typeface="Times New Roman"/>
                          <a:cs typeface="Calibri"/>
                        </a:rPr>
                        <a:t> </a:t>
                      </a:r>
                      <a:r>
                        <a:rPr lang="en-US" sz="1150" dirty="0">
                          <a:latin typeface="Calibri"/>
                          <a:ea typeface="Times New Roman"/>
                          <a:cs typeface="Calibri"/>
                        </a:rPr>
                        <a:t>Y/N choice, no gradient</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NRHP and state-level historic potential described with range</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NRHP relationship described with range</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NRHP quality represented by [listed], [ineligible], [possible], and [undefined]</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547258">
                <a:tc>
                  <a:txBody>
                    <a:bodyPr/>
                    <a:lstStyle/>
                    <a:p>
                      <a:pPr marL="0" marR="0">
                        <a:lnSpc>
                          <a:spcPct val="115000"/>
                        </a:lnSpc>
                        <a:spcBef>
                          <a:spcPts val="0"/>
                        </a:spcBef>
                        <a:spcAft>
                          <a:spcPts val="0"/>
                        </a:spcAft>
                      </a:pPr>
                      <a:r>
                        <a:rPr lang="en-US" sz="1150" b="1" dirty="0">
                          <a:latin typeface="Calibri"/>
                          <a:ea typeface="Times New Roman"/>
                          <a:cs typeface="Calibri"/>
                        </a:rPr>
                        <a:t>Cultural Affiliations</a:t>
                      </a:r>
                      <a:endParaRPr lang="en-US" sz="1150" b="1"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Mississippian general category and spatiotemporal variations defined textually in one attribute field</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Mississippian and Upper Mississippian general categories defined as </a:t>
                      </a:r>
                      <a:r>
                        <a:rPr lang="en-US" sz="1150" dirty="0" err="1" smtClean="0">
                          <a:latin typeface="Calibri"/>
                          <a:ea typeface="Times New Roman"/>
                          <a:cs typeface="Calibri"/>
                        </a:rPr>
                        <a:t>boolean</a:t>
                      </a:r>
                      <a:r>
                        <a:rPr lang="en-US" sz="1150" dirty="0" smtClean="0">
                          <a:latin typeface="Calibri"/>
                          <a:ea typeface="Times New Roman"/>
                          <a:cs typeface="Calibri"/>
                        </a:rPr>
                        <a:t> </a:t>
                      </a:r>
                      <a:r>
                        <a:rPr lang="en-US" sz="1150" dirty="0">
                          <a:latin typeface="Calibri"/>
                          <a:ea typeface="Times New Roman"/>
                          <a:cs typeface="Calibri"/>
                        </a:rPr>
                        <a:t>with [Y] or null </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Mississippian general category and spatiotemporal variations textually defined; local archaeological cultural phases defined textually in separate attribute field</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a:latin typeface="Calibri"/>
                          <a:ea typeface="Times New Roman"/>
                          <a:cs typeface="Calibri"/>
                        </a:rPr>
                        <a:t>Mississippian general category and temporal variations textually defined</a:t>
                      </a:r>
                      <a:endParaRPr lang="en-US" sz="115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150" dirty="0">
                          <a:latin typeface="Calibri"/>
                          <a:ea typeface="Times New Roman"/>
                          <a:cs typeface="Calibri"/>
                        </a:rPr>
                        <a:t>[Mississippian] </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AND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[transitional] OR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[middle] OR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[late] OR</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[undefined]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AND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integer dates [</a:t>
                      </a:r>
                      <a:r>
                        <a:rPr lang="en-US" sz="1150" dirty="0" err="1">
                          <a:latin typeface="Calibri"/>
                          <a:ea typeface="Times New Roman"/>
                          <a:cs typeface="Calibri"/>
                        </a:rPr>
                        <a:t>int</a:t>
                      </a:r>
                      <a:r>
                        <a:rPr lang="en-US" sz="1150" dirty="0">
                          <a:latin typeface="Calibri"/>
                          <a:ea typeface="Times New Roman"/>
                          <a:cs typeface="Calibri"/>
                        </a:rPr>
                        <a:t> early] AND [</a:t>
                      </a:r>
                      <a:r>
                        <a:rPr lang="en-US" sz="1150" dirty="0" err="1">
                          <a:latin typeface="Calibri"/>
                          <a:ea typeface="Times New Roman"/>
                          <a:cs typeface="Calibri"/>
                        </a:rPr>
                        <a:t>int</a:t>
                      </a:r>
                      <a:r>
                        <a:rPr lang="en-US" sz="1150" dirty="0">
                          <a:latin typeface="Calibri"/>
                          <a:ea typeface="Times New Roman"/>
                          <a:cs typeface="Calibri"/>
                        </a:rPr>
                        <a:t> mid] AND [</a:t>
                      </a:r>
                      <a:r>
                        <a:rPr lang="en-US" sz="1150" dirty="0" err="1">
                          <a:latin typeface="Calibri"/>
                          <a:ea typeface="Times New Roman"/>
                          <a:cs typeface="Calibri"/>
                        </a:rPr>
                        <a:t>int</a:t>
                      </a:r>
                      <a:r>
                        <a:rPr lang="en-US" sz="1150" dirty="0">
                          <a:latin typeface="Calibri"/>
                          <a:ea typeface="Times New Roman"/>
                          <a:cs typeface="Calibri"/>
                        </a:rPr>
                        <a:t> late]</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AND</a:t>
                      </a:r>
                      <a:endParaRPr lang="en-US" sz="1150" dirty="0">
                        <a:latin typeface="Calibri"/>
                        <a:ea typeface="Times New Roman"/>
                        <a:cs typeface="Times New Roman"/>
                      </a:endParaRPr>
                    </a:p>
                    <a:p>
                      <a:pPr marL="0" marR="0">
                        <a:lnSpc>
                          <a:spcPct val="115000"/>
                        </a:lnSpc>
                        <a:spcBef>
                          <a:spcPts val="0"/>
                        </a:spcBef>
                        <a:spcAft>
                          <a:spcPts val="0"/>
                        </a:spcAft>
                      </a:pPr>
                      <a:r>
                        <a:rPr lang="en-US" sz="1150" dirty="0">
                          <a:latin typeface="Calibri"/>
                          <a:ea typeface="Times New Roman"/>
                          <a:cs typeface="Calibri"/>
                        </a:rPr>
                        <a:t>phase or culture [name]</a:t>
                      </a:r>
                      <a:endParaRPr lang="en-US" sz="1150" dirty="0">
                        <a:latin typeface="Calibri"/>
                        <a:ea typeface="Times New Roman"/>
                        <a:cs typeface="Times New Roman"/>
                      </a:endParaRPr>
                    </a:p>
                  </a:txBody>
                  <a:tcPr marL="50800" marR="508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Rectangle 1"/>
          <p:cNvSpPr>
            <a:spLocks noChangeArrowheads="1"/>
          </p:cNvSpPr>
          <p:nvPr/>
        </p:nvSpPr>
        <p:spPr bwMode="auto">
          <a:xfrm>
            <a:off x="580553" y="6385007"/>
            <a:ext cx="7963398" cy="46166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Site attribute </a:t>
            </a:r>
            <a:r>
              <a:rPr lang="en-US" sz="2400" dirty="0" smtClean="0">
                <a:latin typeface="Calibri" pitchFamily="34" charset="0"/>
                <a:ea typeface="Times New Roman" pitchFamily="18" charset="0"/>
                <a:cs typeface="Calibri" pitchFamily="34" charset="0"/>
              </a:rPr>
              <a:t>r</a:t>
            </a:r>
            <a:r>
              <a:rPr kumimoji="0" lang="en-US" sz="240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epresentation for expanded informational value.</a:t>
            </a:r>
            <a:endParaRPr kumimoji="0" lang="en-US" sz="240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a:grpSpLocks noChangeAspect="1"/>
          </p:cNvGrpSpPr>
          <p:nvPr/>
        </p:nvGrpSpPr>
        <p:grpSpPr>
          <a:xfrm>
            <a:off x="228600" y="1302812"/>
            <a:ext cx="8686800" cy="5326588"/>
            <a:chOff x="114300" y="1583159"/>
            <a:chExt cx="8229600" cy="5046241"/>
          </a:xfrm>
        </p:grpSpPr>
        <p:pic>
          <p:nvPicPr>
            <p:cNvPr id="7" name="Picture 6"/>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4300" y="1583159"/>
              <a:ext cx="8229600" cy="5046241"/>
            </a:xfrm>
            <a:prstGeom prst="rect">
              <a:avLst/>
            </a:prstGeom>
            <a:ln w="19050">
              <a:noFill/>
            </a:ln>
          </p:spPr>
        </p:pic>
        <p:sp>
          <p:nvSpPr>
            <p:cNvPr id="8" name="Freeform 7"/>
            <p:cNvSpPr/>
            <p:nvPr/>
          </p:nvSpPr>
          <p:spPr>
            <a:xfrm>
              <a:off x="2732809" y="3958207"/>
              <a:ext cx="1935677" cy="1466620"/>
            </a:xfrm>
            <a:custGeom>
              <a:avLst/>
              <a:gdLst>
                <a:gd name="connsiteX0" fmla="*/ 0 w 4760685"/>
                <a:gd name="connsiteY0" fmla="*/ 203241 h 3701184"/>
                <a:gd name="connsiteX1" fmla="*/ 986971 w 4760685"/>
                <a:gd name="connsiteY1" fmla="*/ 41 h 3701184"/>
                <a:gd name="connsiteX2" fmla="*/ 1770742 w 4760685"/>
                <a:gd name="connsiteY2" fmla="*/ 217756 h 3701184"/>
                <a:gd name="connsiteX3" fmla="*/ 2583542 w 4760685"/>
                <a:gd name="connsiteY3" fmla="*/ 754784 h 3701184"/>
                <a:gd name="connsiteX4" fmla="*/ 3251200 w 4760685"/>
                <a:gd name="connsiteY4" fmla="*/ 1495013 h 3701184"/>
                <a:gd name="connsiteX5" fmla="*/ 3904342 w 4760685"/>
                <a:gd name="connsiteY5" fmla="*/ 2293298 h 3701184"/>
                <a:gd name="connsiteX6" fmla="*/ 4368800 w 4760685"/>
                <a:gd name="connsiteY6" fmla="*/ 2888384 h 3701184"/>
                <a:gd name="connsiteX7" fmla="*/ 4760685 w 4760685"/>
                <a:gd name="connsiteY7" fmla="*/ 3701184 h 3701184"/>
                <a:gd name="connsiteX0" fmla="*/ 0 w 4731656"/>
                <a:gd name="connsiteY0" fmla="*/ 203241 h 3585070"/>
                <a:gd name="connsiteX1" fmla="*/ 986971 w 4731656"/>
                <a:gd name="connsiteY1" fmla="*/ 41 h 3585070"/>
                <a:gd name="connsiteX2" fmla="*/ 1770742 w 4731656"/>
                <a:gd name="connsiteY2" fmla="*/ 217756 h 3585070"/>
                <a:gd name="connsiteX3" fmla="*/ 2583542 w 4731656"/>
                <a:gd name="connsiteY3" fmla="*/ 754784 h 3585070"/>
                <a:gd name="connsiteX4" fmla="*/ 3251200 w 4731656"/>
                <a:gd name="connsiteY4" fmla="*/ 1495013 h 3585070"/>
                <a:gd name="connsiteX5" fmla="*/ 3904342 w 4731656"/>
                <a:gd name="connsiteY5" fmla="*/ 2293298 h 3585070"/>
                <a:gd name="connsiteX6" fmla="*/ 4368800 w 4731656"/>
                <a:gd name="connsiteY6" fmla="*/ 2888384 h 3585070"/>
                <a:gd name="connsiteX7" fmla="*/ 4731656 w 4731656"/>
                <a:gd name="connsiteY7" fmla="*/ 3585070 h 358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1656" h="3585070">
                  <a:moveTo>
                    <a:pt x="0" y="203241"/>
                  </a:moveTo>
                  <a:cubicBezTo>
                    <a:pt x="345923" y="100431"/>
                    <a:pt x="691847" y="-2378"/>
                    <a:pt x="986971" y="41"/>
                  </a:cubicBezTo>
                  <a:cubicBezTo>
                    <a:pt x="1282095" y="2460"/>
                    <a:pt x="1504647" y="91966"/>
                    <a:pt x="1770742" y="217756"/>
                  </a:cubicBezTo>
                  <a:cubicBezTo>
                    <a:pt x="2036837" y="343546"/>
                    <a:pt x="2336799" y="541908"/>
                    <a:pt x="2583542" y="754784"/>
                  </a:cubicBezTo>
                  <a:cubicBezTo>
                    <a:pt x="2830285" y="967660"/>
                    <a:pt x="3031067" y="1238594"/>
                    <a:pt x="3251200" y="1495013"/>
                  </a:cubicBezTo>
                  <a:cubicBezTo>
                    <a:pt x="3471333" y="1751432"/>
                    <a:pt x="3718075" y="2061070"/>
                    <a:pt x="3904342" y="2293298"/>
                  </a:cubicBezTo>
                  <a:cubicBezTo>
                    <a:pt x="4090609" y="2525527"/>
                    <a:pt x="4230914" y="2673089"/>
                    <a:pt x="4368800" y="2888384"/>
                  </a:cubicBezTo>
                  <a:cubicBezTo>
                    <a:pt x="4506686" y="3103679"/>
                    <a:pt x="4607075" y="3295994"/>
                    <a:pt x="4731656" y="3585070"/>
                  </a:cubicBezTo>
                </a:path>
              </a:pathLst>
            </a:custGeom>
            <a:noFill/>
            <a:ln w="95250" cap="flat" cmpd="sng" algn="ctr">
              <a:solidFill>
                <a:srgbClr val="7030A0"/>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9" name="Freeform 8"/>
            <p:cNvSpPr/>
            <p:nvPr/>
          </p:nvSpPr>
          <p:spPr>
            <a:xfrm>
              <a:off x="2602181" y="2616312"/>
              <a:ext cx="2749138" cy="18703"/>
            </a:xfrm>
            <a:custGeom>
              <a:avLst/>
              <a:gdLst>
                <a:gd name="connsiteX0" fmla="*/ 0 w 6444343"/>
                <a:gd name="connsiteY0" fmla="*/ 0 h 0"/>
                <a:gd name="connsiteX1" fmla="*/ 6444343 w 6444343"/>
                <a:gd name="connsiteY1" fmla="*/ 0 h 0"/>
              </a:gdLst>
              <a:ahLst/>
              <a:cxnLst>
                <a:cxn ang="0">
                  <a:pos x="connsiteX0" y="connsiteY0"/>
                </a:cxn>
                <a:cxn ang="0">
                  <a:pos x="connsiteX1" y="connsiteY1"/>
                </a:cxn>
              </a:cxnLst>
              <a:rect l="l" t="t" r="r" b="b"/>
              <a:pathLst>
                <a:path w="6444343">
                  <a:moveTo>
                    <a:pt x="0" y="0"/>
                  </a:moveTo>
                  <a:lnTo>
                    <a:pt x="6444343" y="0"/>
                  </a:lnTo>
                </a:path>
              </a:pathLst>
            </a:custGeom>
            <a:noFill/>
            <a:ln w="95250" cap="flat" cmpd="sng" algn="ctr">
              <a:solidFill>
                <a:srgbClr val="7030A0"/>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pic>
        <p:nvPicPr>
          <p:cNvPr id="25" name="Picture 24"/>
          <p:cNvPicPr>
            <a:picLocks noChangeAspect="1"/>
          </p:cNvPicPr>
          <p:nvPr/>
        </p:nvPicPr>
        <p:blipFill rotWithShape="1">
          <a:blip r:embed="rId4" cstate="print">
            <a:extLst>
              <a:ext uri="{28A0092B-C50C-407E-A947-70E740481C1C}">
                <a14:useLocalDpi xmlns="" xmlns:a14="http://schemas.microsoft.com/office/drawing/2010/main" val="0"/>
              </a:ext>
            </a:extLst>
          </a:blip>
          <a:srcRect l="424" t="1874" r="1542" b="900"/>
          <a:stretch/>
        </p:blipFill>
        <p:spPr>
          <a:xfrm>
            <a:off x="114300" y="114300"/>
            <a:ext cx="2770909" cy="2199139"/>
          </a:xfrm>
          <a:prstGeom prst="rect">
            <a:avLst/>
          </a:prstGeom>
          <a:ln w="19050">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a:blip r:embed="rId3" cstate="print"/>
          <a:srcRect t="11334" r="56500" b="3334"/>
          <a:stretch>
            <a:fillRect/>
          </a:stretch>
        </p:blipFill>
        <p:spPr bwMode="auto">
          <a:xfrm>
            <a:off x="3771900" y="891604"/>
            <a:ext cx="5303512" cy="5852096"/>
          </a:xfrm>
          <a:prstGeom prst="rect">
            <a:avLst/>
          </a:prstGeom>
          <a:noFill/>
          <a:ln w="9525">
            <a:noFill/>
            <a:miter lim="800000"/>
            <a:headEnd/>
            <a:tailEnd/>
          </a:ln>
        </p:spPr>
      </p:pic>
      <p:sp>
        <p:nvSpPr>
          <p:cNvPr id="9" name="TextBox 8"/>
          <p:cNvSpPr txBox="1"/>
          <p:nvPr/>
        </p:nvSpPr>
        <p:spPr>
          <a:xfrm>
            <a:off x="228869" y="4800600"/>
            <a:ext cx="3413691" cy="1477328"/>
          </a:xfrm>
          <a:prstGeom prst="rect">
            <a:avLst/>
          </a:prstGeom>
          <a:noFill/>
        </p:spPr>
        <p:txBody>
          <a:bodyPr wrap="none" rtlCol="0">
            <a:spAutoFit/>
          </a:bodyPr>
          <a:lstStyle/>
          <a:p>
            <a:pPr algn="ctr"/>
            <a:r>
              <a:rPr lang="en-US" sz="2000" b="1" dirty="0" smtClean="0"/>
              <a:t>Potential Repositories</a:t>
            </a:r>
          </a:p>
          <a:p>
            <a:pPr algn="ctr"/>
            <a:endParaRPr lang="en-US" sz="1000" b="1" dirty="0" smtClean="0"/>
          </a:p>
          <a:p>
            <a:pPr>
              <a:buFont typeface="Arial" pitchFamily="34" charset="0"/>
              <a:buChar char="•"/>
            </a:pPr>
            <a:r>
              <a:rPr lang="en-US" sz="2000" dirty="0" smtClean="0"/>
              <a:t> California Digital Library</a:t>
            </a:r>
          </a:p>
          <a:p>
            <a:pPr>
              <a:buFont typeface="Arial" pitchFamily="34" charset="0"/>
              <a:buChar char="•"/>
            </a:pPr>
            <a:r>
              <a:rPr lang="en-US" sz="2000" dirty="0" smtClean="0"/>
              <a:t> </a:t>
            </a:r>
            <a:r>
              <a:rPr lang="en-US" sz="2000" dirty="0" err="1" smtClean="0"/>
              <a:t>tDAR</a:t>
            </a:r>
            <a:endParaRPr lang="en-US" sz="2000" dirty="0" smtClean="0"/>
          </a:p>
          <a:p>
            <a:pPr>
              <a:buFont typeface="Arial" pitchFamily="34" charset="0"/>
              <a:buChar char="•"/>
            </a:pPr>
            <a:r>
              <a:rPr lang="en-US" sz="2000" dirty="0" smtClean="0"/>
              <a:t> Federal Preservation Institute</a:t>
            </a:r>
            <a:endParaRPr lang="en-US" sz="2000" dirty="0"/>
          </a:p>
        </p:txBody>
      </p:sp>
      <p:sp>
        <p:nvSpPr>
          <p:cNvPr id="7" name="TextBox 6"/>
          <p:cNvSpPr txBox="1"/>
          <p:nvPr/>
        </p:nvSpPr>
        <p:spPr>
          <a:xfrm>
            <a:off x="228600" y="1243667"/>
            <a:ext cx="3581669" cy="3293209"/>
          </a:xfrm>
          <a:prstGeom prst="rect">
            <a:avLst/>
          </a:prstGeom>
          <a:noFill/>
        </p:spPr>
        <p:txBody>
          <a:bodyPr wrap="square" rtlCol="0">
            <a:spAutoFit/>
          </a:bodyPr>
          <a:lstStyle/>
          <a:p>
            <a:r>
              <a:rPr lang="en-US" sz="2000" i="1" dirty="0" smtClean="0"/>
              <a:t>URIs published through Open Context for archaeological sites can be connected with</a:t>
            </a:r>
          </a:p>
          <a:p>
            <a:endParaRPr lang="en-US" sz="1000" dirty="0" smtClean="0"/>
          </a:p>
          <a:p>
            <a:pPr>
              <a:buFont typeface="Arial" pitchFamily="34" charset="0"/>
              <a:buChar char="•"/>
            </a:pPr>
            <a:r>
              <a:rPr lang="en-US" sz="2000" dirty="0" smtClean="0"/>
              <a:t> Collections</a:t>
            </a:r>
          </a:p>
          <a:p>
            <a:pPr>
              <a:buFont typeface="Arial" pitchFamily="34" charset="0"/>
              <a:buChar char="•"/>
            </a:pPr>
            <a:r>
              <a:rPr lang="en-US" sz="2000" dirty="0" smtClean="0"/>
              <a:t> Reports and other Literature</a:t>
            </a:r>
          </a:p>
          <a:p>
            <a:pPr>
              <a:buFont typeface="Arial" pitchFamily="34" charset="0"/>
              <a:buChar char="•"/>
            </a:pPr>
            <a:r>
              <a:rPr lang="en-US" sz="2000" dirty="0" smtClean="0"/>
              <a:t> Environmental Data</a:t>
            </a:r>
          </a:p>
          <a:p>
            <a:pPr>
              <a:buFont typeface="Arial" pitchFamily="34" charset="0"/>
              <a:buChar char="•"/>
            </a:pPr>
            <a:r>
              <a:rPr lang="en-US" sz="2000" dirty="0" smtClean="0"/>
              <a:t> Infrastructural Data</a:t>
            </a:r>
          </a:p>
          <a:p>
            <a:pPr>
              <a:buFont typeface="Arial" pitchFamily="34" charset="0"/>
              <a:buChar char="•"/>
            </a:pPr>
            <a:r>
              <a:rPr lang="en-US" sz="2000" dirty="0" smtClean="0"/>
              <a:t> Political &amp; Demographic Data</a:t>
            </a:r>
          </a:p>
          <a:p>
            <a:pPr>
              <a:buFont typeface="Arial" pitchFamily="34" charset="0"/>
              <a:buChar char="•"/>
            </a:pPr>
            <a:r>
              <a:rPr lang="en-US" sz="2000" dirty="0" smtClean="0"/>
              <a:t> Tourism &amp; Education Portals</a:t>
            </a:r>
          </a:p>
          <a:p>
            <a:endParaRPr lang="en-US" dirty="0"/>
          </a:p>
        </p:txBody>
      </p:sp>
      <p:sp>
        <p:nvSpPr>
          <p:cNvPr id="10" name="Rectangle 9"/>
          <p:cNvSpPr/>
          <p:nvPr/>
        </p:nvSpPr>
        <p:spPr>
          <a:xfrm>
            <a:off x="342900" y="224135"/>
            <a:ext cx="8572500" cy="461665"/>
          </a:xfrm>
          <a:prstGeom prst="rect">
            <a:avLst/>
          </a:prstGeom>
        </p:spPr>
        <p:txBody>
          <a:bodyPr wrap="square">
            <a:spAutoFit/>
          </a:bodyPr>
          <a:lstStyle/>
          <a:p>
            <a:pPr algn="ctr"/>
            <a:r>
              <a:rPr lang="en-US" sz="2400" b="1" dirty="0" smtClean="0"/>
              <a:t>How Linked Data Will Help Manage Information </a:t>
            </a:r>
          </a:p>
        </p:txBody>
      </p:sp>
    </p:spTree>
    <p:extLst>
      <p:ext uri="{BB962C8B-B14F-4D97-AF65-F5344CB8AC3E}">
        <p14:creationId xmlns="" xmlns:p14="http://schemas.microsoft.com/office/powerpoint/2010/main" val="12993108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a:grpSpLocks noChangeAspect="1"/>
          </p:cNvGrpSpPr>
          <p:nvPr/>
        </p:nvGrpSpPr>
        <p:grpSpPr>
          <a:xfrm>
            <a:off x="5283808" y="4914900"/>
            <a:ext cx="3860192" cy="1828800"/>
            <a:chOff x="3771900" y="4198620"/>
            <a:chExt cx="5372100" cy="2545080"/>
          </a:xfrm>
        </p:grpSpPr>
        <p:grpSp>
          <p:nvGrpSpPr>
            <p:cNvPr id="3" name="Group 2"/>
            <p:cNvGrpSpPr>
              <a:grpSpLocks noChangeAspect="1"/>
            </p:cNvGrpSpPr>
            <p:nvPr/>
          </p:nvGrpSpPr>
          <p:grpSpPr>
            <a:xfrm>
              <a:off x="4827933" y="4198620"/>
              <a:ext cx="4316067" cy="685800"/>
              <a:chOff x="6893470" y="3413234"/>
              <a:chExt cx="3676650" cy="584200"/>
            </a:xfrm>
          </p:grpSpPr>
          <p:sp>
            <p:nvSpPr>
              <p:cNvPr id="5" name="Rectangle 8"/>
              <p:cNvSpPr>
                <a:spLocks noChangeArrowheads="1"/>
              </p:cNvSpPr>
              <p:nvPr/>
            </p:nvSpPr>
            <p:spPr bwMode="auto">
              <a:xfrm>
                <a:off x="6893470" y="3413234"/>
                <a:ext cx="3676650" cy="584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fontAlgn="base">
                  <a:spcBef>
                    <a:spcPct val="0"/>
                  </a:spcBef>
                  <a:spcAft>
                    <a:spcPct val="0"/>
                  </a:spcAft>
                </a:pPr>
                <a:endParaRPr lang="en-US" dirty="0">
                  <a:solidFill>
                    <a:srgbClr val="000000"/>
                  </a:solidFill>
                </a:endParaRPr>
              </a:p>
            </p:txBody>
          </p:sp>
          <p:pic>
            <p:nvPicPr>
              <p:cNvPr id="6" name="Picture 6" descr="iusb_h_rgb"/>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7086600" y="3429000"/>
                <a:ext cx="3343275" cy="54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grpSp>
          <p:nvGrpSpPr>
            <p:cNvPr id="7" name="Group 6"/>
            <p:cNvGrpSpPr>
              <a:grpSpLocks noChangeAspect="1"/>
            </p:cNvGrpSpPr>
            <p:nvPr/>
          </p:nvGrpSpPr>
          <p:grpSpPr>
            <a:xfrm>
              <a:off x="3771900" y="5715000"/>
              <a:ext cx="5257800" cy="1028700"/>
              <a:chOff x="3771900" y="5143500"/>
              <a:chExt cx="5257800" cy="1028700"/>
            </a:xfrm>
          </p:grpSpPr>
          <p:pic>
            <p:nvPicPr>
              <p:cNvPr id="8" name="Picture 3"/>
              <p:cNvPicPr>
                <a:picLocks noChangeAspect="1" noChangeArrowheads="1"/>
              </p:cNvPicPr>
              <p:nvPr/>
            </p:nvPicPr>
            <p:blipFill>
              <a:blip r:embed="rId4" cstate="print"/>
              <a:srcRect l="3516" t="12000" r="63672" b="70000"/>
              <a:stretch>
                <a:fillRect/>
              </a:stretch>
            </p:blipFill>
            <p:spPr bwMode="auto">
              <a:xfrm>
                <a:off x="3771900" y="5143500"/>
                <a:ext cx="3200400" cy="1028700"/>
              </a:xfrm>
              <a:prstGeom prst="rect">
                <a:avLst/>
              </a:prstGeom>
              <a:noFill/>
              <a:ln w="19050">
                <a:solidFill>
                  <a:schemeClr val="bg1"/>
                </a:solidFill>
                <a:miter lim="800000"/>
                <a:headEnd/>
                <a:tailEnd/>
              </a:ln>
            </p:spPr>
          </p:pic>
          <p:pic>
            <p:nvPicPr>
              <p:cNvPr id="9" name="Picture 4"/>
              <p:cNvPicPr>
                <a:picLocks noChangeAspect="1" noChangeArrowheads="1"/>
              </p:cNvPicPr>
              <p:nvPr/>
            </p:nvPicPr>
            <p:blipFill>
              <a:blip r:embed="rId5" cstate="print"/>
              <a:srcRect l="35938" t="58000" r="42968" b="24000"/>
              <a:stretch>
                <a:fillRect/>
              </a:stretch>
            </p:blipFill>
            <p:spPr bwMode="auto">
              <a:xfrm>
                <a:off x="6972300" y="5143500"/>
                <a:ext cx="2057400" cy="1028700"/>
              </a:xfrm>
              <a:prstGeom prst="rect">
                <a:avLst/>
              </a:prstGeom>
              <a:noFill/>
              <a:ln w="19050">
                <a:solidFill>
                  <a:schemeClr val="bg1"/>
                </a:solidFill>
                <a:miter lim="800000"/>
                <a:headEnd/>
                <a:tailEnd/>
              </a:ln>
            </p:spPr>
          </p:pic>
        </p:grpSp>
        <p:grpSp>
          <p:nvGrpSpPr>
            <p:cNvPr id="10" name="Group 9"/>
            <p:cNvGrpSpPr/>
            <p:nvPr/>
          </p:nvGrpSpPr>
          <p:grpSpPr>
            <a:xfrm>
              <a:off x="4498661" y="4907278"/>
              <a:ext cx="4538659" cy="777242"/>
              <a:chOff x="4513901" y="3886198"/>
              <a:chExt cx="4538659" cy="777242"/>
            </a:xfrm>
          </p:grpSpPr>
          <p:pic>
            <p:nvPicPr>
              <p:cNvPr id="11" name="Picture 2" descr="http://archaeology.as.utk.edu/images/ut-wordmark.gif"/>
              <p:cNvPicPr>
                <a:picLocks noChangeAspect="1" noChangeArrowheads="1"/>
              </p:cNvPicPr>
              <p:nvPr/>
            </p:nvPicPr>
            <p:blipFill>
              <a:blip r:embed="rId6" cstate="print"/>
              <a:srcRect/>
              <a:stretch>
                <a:fillRect/>
              </a:stretch>
            </p:blipFill>
            <p:spPr bwMode="auto">
              <a:xfrm>
                <a:off x="4513901" y="3886198"/>
                <a:ext cx="2072638" cy="777240"/>
              </a:xfrm>
              <a:prstGeom prst="rect">
                <a:avLst/>
              </a:prstGeom>
              <a:noFill/>
              <a:ln w="19050">
                <a:solidFill>
                  <a:schemeClr val="bg1"/>
                </a:solidFill>
              </a:ln>
            </p:spPr>
          </p:pic>
          <p:pic>
            <p:nvPicPr>
              <p:cNvPr id="12" name="Picture 2" descr="C:\JWTRAVEL\MEETINGS\AUSSIE_FAIMS\pidbaSlides\PIDBA Slides_Page_03.jpg"/>
              <p:cNvPicPr>
                <a:picLocks noChangeAspect="1" noChangeArrowheads="1"/>
              </p:cNvPicPr>
              <p:nvPr/>
            </p:nvPicPr>
            <p:blipFill>
              <a:blip r:embed="rId7" cstate="print"/>
              <a:srcRect l="51250" t="50000" r="36875" b="45001"/>
              <a:stretch>
                <a:fillRect/>
              </a:stretch>
            </p:blipFill>
            <p:spPr bwMode="auto">
              <a:xfrm>
                <a:off x="6591300" y="3886200"/>
                <a:ext cx="2461260" cy="777240"/>
              </a:xfrm>
              <a:prstGeom prst="rect">
                <a:avLst/>
              </a:prstGeom>
              <a:noFill/>
              <a:ln w="19050">
                <a:solidFill>
                  <a:schemeClr val="bg1"/>
                </a:solidFill>
              </a:ln>
            </p:spPr>
          </p:pic>
        </p:grpSp>
      </p:grpSp>
      <p:sp>
        <p:nvSpPr>
          <p:cNvPr id="14" name="TextBox 13"/>
          <p:cNvSpPr txBox="1"/>
          <p:nvPr/>
        </p:nvSpPr>
        <p:spPr>
          <a:xfrm>
            <a:off x="228600" y="114300"/>
            <a:ext cx="4572000" cy="7386638"/>
          </a:xfrm>
          <a:prstGeom prst="rect">
            <a:avLst/>
          </a:prstGeom>
          <a:noFill/>
        </p:spPr>
        <p:txBody>
          <a:bodyPr wrap="square" rtlCol="0">
            <a:spAutoFit/>
          </a:bodyPr>
          <a:lstStyle/>
          <a:p>
            <a:pPr algn="ctr"/>
            <a:r>
              <a:rPr lang="en-US" sz="2400" b="1" dirty="0" smtClean="0"/>
              <a:t>730 DAYS OF ACTION</a:t>
            </a:r>
          </a:p>
          <a:p>
            <a:endParaRPr lang="en-US" sz="2000" dirty="0" smtClean="0"/>
          </a:p>
          <a:p>
            <a:r>
              <a:rPr lang="en-US" sz="2000" dirty="0" smtClean="0"/>
              <a:t>PHASE 1 - ORGANIZATION</a:t>
            </a:r>
          </a:p>
          <a:p>
            <a:pPr>
              <a:buFont typeface="Arial" pitchFamily="34" charset="0"/>
              <a:buChar char="•"/>
            </a:pPr>
            <a:r>
              <a:rPr lang="en-US" sz="2000" dirty="0" smtClean="0"/>
              <a:t> Identification of data sets and structures</a:t>
            </a:r>
          </a:p>
          <a:p>
            <a:pPr>
              <a:buFont typeface="Arial" pitchFamily="34" charset="0"/>
              <a:buChar char="•"/>
            </a:pPr>
            <a:r>
              <a:rPr lang="en-US" sz="2000" dirty="0" smtClean="0"/>
              <a:t> Identification of data testers</a:t>
            </a:r>
          </a:p>
          <a:p>
            <a:endParaRPr lang="en-US" sz="2000" dirty="0" smtClean="0"/>
          </a:p>
          <a:p>
            <a:r>
              <a:rPr lang="en-US" sz="2000" dirty="0" smtClean="0"/>
              <a:t>PHASE 2 – COLLECTION &amp; INTEGRATION</a:t>
            </a:r>
          </a:p>
          <a:p>
            <a:pPr>
              <a:buFont typeface="Arial" pitchFamily="34" charset="0"/>
              <a:buChar char="•"/>
            </a:pPr>
            <a:r>
              <a:rPr lang="en-US" sz="2000" dirty="0" smtClean="0"/>
              <a:t> Security</a:t>
            </a:r>
          </a:p>
          <a:p>
            <a:pPr>
              <a:buFont typeface="Arial" pitchFamily="34" charset="0"/>
              <a:buChar char="•"/>
            </a:pPr>
            <a:r>
              <a:rPr lang="en-US" sz="2000" dirty="0" smtClean="0"/>
              <a:t> Assessment</a:t>
            </a:r>
          </a:p>
          <a:p>
            <a:pPr>
              <a:buFont typeface="Arial" pitchFamily="34" charset="0"/>
              <a:buChar char="•"/>
            </a:pPr>
            <a:r>
              <a:rPr lang="en-US" sz="2000" dirty="0" smtClean="0"/>
              <a:t> Ontological bridging</a:t>
            </a:r>
          </a:p>
          <a:p>
            <a:endParaRPr lang="en-US" sz="2000" dirty="0" smtClean="0"/>
          </a:p>
          <a:p>
            <a:r>
              <a:rPr lang="en-US" sz="2000" dirty="0" smtClean="0"/>
              <a:t>PHASE 3 – TESTING THE LIMITS</a:t>
            </a:r>
          </a:p>
          <a:p>
            <a:pPr>
              <a:buFont typeface="Arial" pitchFamily="34" charset="0"/>
              <a:buChar char="•"/>
            </a:pPr>
            <a:r>
              <a:rPr lang="en-US" sz="2000" dirty="0" smtClean="0"/>
              <a:t> Collaborative research testing</a:t>
            </a:r>
          </a:p>
          <a:p>
            <a:pPr>
              <a:buFont typeface="Arial" pitchFamily="34" charset="0"/>
              <a:buChar char="•"/>
            </a:pPr>
            <a:r>
              <a:rPr lang="en-US" sz="2000" dirty="0" smtClean="0"/>
              <a:t> Public outreach downloads</a:t>
            </a:r>
          </a:p>
          <a:p>
            <a:pPr>
              <a:buFont typeface="Arial" pitchFamily="34" charset="0"/>
              <a:buChar char="•"/>
            </a:pPr>
            <a:r>
              <a:rPr lang="en-US" sz="2000" dirty="0" smtClean="0"/>
              <a:t> F2F workshop for managers, testers</a:t>
            </a:r>
          </a:p>
          <a:p>
            <a:pPr lvl="1">
              <a:buFont typeface="Arial" pitchFamily="34" charset="0"/>
              <a:buChar char="•"/>
            </a:pPr>
            <a:r>
              <a:rPr lang="en-US" sz="2000" dirty="0" smtClean="0"/>
              <a:t> </a:t>
            </a:r>
            <a:r>
              <a:rPr lang="en-US" sz="2000" i="1" dirty="0" smtClean="0"/>
              <a:t>outsourced to Ross and </a:t>
            </a:r>
            <a:r>
              <a:rPr lang="en-US" sz="2000" i="1" dirty="0" err="1" smtClean="0"/>
              <a:t>Sobotkova</a:t>
            </a:r>
            <a:endParaRPr lang="en-US" sz="2000" i="1" dirty="0" smtClean="0"/>
          </a:p>
          <a:p>
            <a:endParaRPr lang="en-US" sz="2000" dirty="0" smtClean="0"/>
          </a:p>
          <a:p>
            <a:r>
              <a:rPr lang="en-US" sz="2000" dirty="0" smtClean="0"/>
              <a:t>PHASE 4 – DEMO BEST PRACTICES</a:t>
            </a:r>
          </a:p>
          <a:p>
            <a:pPr>
              <a:buFont typeface="Arial" pitchFamily="34" charset="0"/>
              <a:buChar char="•"/>
            </a:pPr>
            <a:r>
              <a:rPr lang="en-US" sz="2000" dirty="0" smtClean="0"/>
              <a:t> Instructions and metadata for reuse</a:t>
            </a:r>
          </a:p>
          <a:p>
            <a:pPr>
              <a:buFont typeface="Arial" pitchFamily="34" charset="0"/>
              <a:buChar char="•"/>
            </a:pPr>
            <a:r>
              <a:rPr lang="en-US" sz="2000" dirty="0" smtClean="0"/>
              <a:t> Encourage continuity</a:t>
            </a:r>
          </a:p>
          <a:p>
            <a:endParaRPr lang="en-US" dirty="0" smtClean="0"/>
          </a:p>
          <a:p>
            <a:endParaRPr lang="en-US" dirty="0" smtClean="0"/>
          </a:p>
          <a:p>
            <a:endParaRPr lang="en-US" dirty="0" smtClean="0"/>
          </a:p>
          <a:p>
            <a:endParaRPr lang="en-US" dirty="0"/>
          </a:p>
        </p:txBody>
      </p:sp>
      <p:sp>
        <p:nvSpPr>
          <p:cNvPr id="15" name="TextBox 14"/>
          <p:cNvSpPr txBox="1"/>
          <p:nvPr/>
        </p:nvSpPr>
        <p:spPr>
          <a:xfrm>
            <a:off x="5029200" y="111399"/>
            <a:ext cx="4114800" cy="4678204"/>
          </a:xfrm>
          <a:prstGeom prst="rect">
            <a:avLst/>
          </a:prstGeom>
          <a:noFill/>
        </p:spPr>
        <p:txBody>
          <a:bodyPr wrap="square" rtlCol="0">
            <a:spAutoFit/>
          </a:bodyPr>
          <a:lstStyle/>
          <a:p>
            <a:pPr algn="ctr"/>
            <a:r>
              <a:rPr lang="en-US" sz="2400" b="1" dirty="0" smtClean="0"/>
              <a:t>FAIMS INTERSECTIONS</a:t>
            </a:r>
          </a:p>
          <a:p>
            <a:endParaRPr lang="en-US" sz="2000" dirty="0" smtClean="0"/>
          </a:p>
          <a:p>
            <a:pPr>
              <a:buFont typeface="Arial" pitchFamily="34" charset="0"/>
              <a:buChar char="•"/>
            </a:pPr>
            <a:r>
              <a:rPr lang="en-US" sz="2000" dirty="0" smtClean="0"/>
              <a:t> Structured workflows for data</a:t>
            </a:r>
          </a:p>
          <a:p>
            <a:pPr lvl="1">
              <a:buFont typeface="Arial" pitchFamily="34" charset="0"/>
              <a:buChar char="•"/>
            </a:pPr>
            <a:r>
              <a:rPr lang="en-US" sz="2000" dirty="0" smtClean="0"/>
              <a:t> Creation</a:t>
            </a:r>
          </a:p>
          <a:p>
            <a:pPr lvl="1">
              <a:buFont typeface="Arial" pitchFamily="34" charset="0"/>
              <a:buChar char="•"/>
            </a:pPr>
            <a:r>
              <a:rPr lang="en-US" sz="2000" dirty="0" smtClean="0"/>
              <a:t> Updates </a:t>
            </a:r>
          </a:p>
          <a:p>
            <a:pPr>
              <a:buFont typeface="Arial" pitchFamily="34" charset="0"/>
              <a:buChar char="•"/>
            </a:pPr>
            <a:r>
              <a:rPr lang="en-US" sz="2000" smtClean="0"/>
              <a:t> Targeted </a:t>
            </a:r>
            <a:r>
              <a:rPr lang="en-US" sz="2000" dirty="0" smtClean="0"/>
              <a:t>ontological bridging</a:t>
            </a:r>
          </a:p>
          <a:p>
            <a:pPr>
              <a:buFont typeface="Arial" pitchFamily="34" charset="0"/>
              <a:buChar char="•"/>
            </a:pPr>
            <a:r>
              <a:rPr lang="en-US" sz="2000" dirty="0" smtClean="0"/>
              <a:t> Community standards</a:t>
            </a:r>
          </a:p>
          <a:p>
            <a:pPr lvl="1">
              <a:buFont typeface="Arial" pitchFamily="34" charset="0"/>
              <a:buChar char="•"/>
            </a:pPr>
            <a:r>
              <a:rPr lang="en-US" sz="2000" dirty="0" smtClean="0"/>
              <a:t> archives</a:t>
            </a:r>
          </a:p>
          <a:p>
            <a:pPr lvl="1">
              <a:buFont typeface="Arial" pitchFamily="34" charset="0"/>
              <a:buChar char="•"/>
            </a:pPr>
            <a:r>
              <a:rPr lang="en-US" sz="2000" dirty="0" smtClean="0"/>
              <a:t> access</a:t>
            </a:r>
          </a:p>
          <a:p>
            <a:pPr lvl="1">
              <a:buFont typeface="Arial" pitchFamily="34" charset="0"/>
              <a:buChar char="•"/>
            </a:pPr>
            <a:r>
              <a:rPr lang="en-US" sz="2000" dirty="0" smtClean="0"/>
              <a:t> transfer</a:t>
            </a:r>
          </a:p>
          <a:p>
            <a:pPr>
              <a:buFont typeface="Arial" pitchFamily="34" charset="0"/>
              <a:buChar char="•"/>
            </a:pPr>
            <a:r>
              <a:rPr lang="en-US" sz="2000" dirty="0" smtClean="0"/>
              <a:t> Synchronize local control @ national level</a:t>
            </a:r>
          </a:p>
          <a:p>
            <a:endParaRPr lang="en-US" dirty="0" smtClean="0"/>
          </a:p>
          <a:p>
            <a:endParaRPr lang="en-US" dirty="0" smtClean="0"/>
          </a:p>
          <a:p>
            <a:endParaRPr lang="en-US" dirty="0"/>
          </a:p>
        </p:txBody>
      </p:sp>
      <p:sp>
        <p:nvSpPr>
          <p:cNvPr id="16" name="Rectangle 15"/>
          <p:cNvSpPr/>
          <p:nvPr/>
        </p:nvSpPr>
        <p:spPr>
          <a:xfrm>
            <a:off x="114300" y="114300"/>
            <a:ext cx="4686300" cy="6515100"/>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 xmlns:p14="http://schemas.microsoft.com/office/powerpoint/2010/main" val="1829418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JWTRAVEL\MEETINGS\AUSSIE_FAIMS\pidbaSlides\PIDBA Slides_Page_03.jpg"/>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sp>
        <p:nvSpPr>
          <p:cNvPr id="3" name="Rectangle 2"/>
          <p:cNvSpPr/>
          <p:nvPr/>
        </p:nvSpPr>
        <p:spPr>
          <a:xfrm>
            <a:off x="4457700" y="2514600"/>
            <a:ext cx="4686300" cy="4343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D:\AUSSIE_FAIMS\pidbaSlides\PIDBA Slides_Page_20.jpg"/>
          <p:cNvPicPr>
            <a:picLocks noChangeAspect="1" noChangeArrowheads="1"/>
          </p:cNvPicPr>
          <p:nvPr/>
        </p:nvPicPr>
        <p:blipFill rotWithShape="1">
          <a:blip r:embed="rId4" cstate="print">
            <a:extLst>
              <a:ext uri="{28A0092B-C50C-407E-A947-70E740481C1C}">
                <a14:useLocalDpi xmlns="" xmlns:a14="http://schemas.microsoft.com/office/drawing/2010/main" val="0"/>
              </a:ext>
            </a:extLst>
          </a:blip>
          <a:srcRect r="10208"/>
          <a:stretch/>
        </p:blipFill>
        <p:spPr bwMode="auto">
          <a:xfrm>
            <a:off x="4572000" y="2628900"/>
            <a:ext cx="4470763" cy="3734239"/>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descr="C:\Workspace\AUSSIE_FAIMS_ed\pidbaSlides\PIDBA Slides_Page_19.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516349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JWTRAVEL\MEETINGS\AUSSIE_FAIMS\Site Distributions SE.jpg"/>
          <p:cNvPicPr>
            <a:picLocks noChangeAspect="1" noChangeArrowheads="1"/>
          </p:cNvPicPr>
          <p:nvPr/>
        </p:nvPicPr>
        <p:blipFill>
          <a:blip r:embed="rId3" cstate="print"/>
          <a:srcRect l="4259" t="170" r="2992" b="7006"/>
          <a:stretch>
            <a:fillRect/>
          </a:stretch>
        </p:blipFill>
        <p:spPr bwMode="auto">
          <a:xfrm>
            <a:off x="685800" y="0"/>
            <a:ext cx="7772400" cy="6644148"/>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 xmlns:a14="http://schemas.microsoft.com/office/drawing/2010/main" val="0"/>
              </a:ext>
            </a:extLst>
          </a:blip>
          <a:srcRect l="1811" t="1553" b="18653"/>
          <a:stretch/>
        </p:blipFill>
        <p:spPr>
          <a:xfrm>
            <a:off x="1600200" y="1257300"/>
            <a:ext cx="7543800" cy="4800600"/>
          </a:xfrm>
          <a:prstGeom prst="rect">
            <a:avLst/>
          </a:prstGeom>
        </p:spPr>
      </p:pic>
      <p:sp>
        <p:nvSpPr>
          <p:cNvPr id="3" name="Rectangle 2"/>
          <p:cNvSpPr/>
          <p:nvPr/>
        </p:nvSpPr>
        <p:spPr>
          <a:xfrm>
            <a:off x="114300" y="114300"/>
            <a:ext cx="4000500" cy="2308324"/>
          </a:xfrm>
          <a:prstGeom prst="rect">
            <a:avLst/>
          </a:prstGeom>
        </p:spPr>
        <p:txBody>
          <a:bodyPr wrap="square">
            <a:spAutoFit/>
          </a:bodyPr>
          <a:lstStyle/>
          <a:p>
            <a:pPr algn="just"/>
            <a:r>
              <a:rPr lang="en-US" dirty="0" smtClean="0"/>
              <a:t>Density map of 4593 locations defined by site records. Continuous density for 3922 locations across MO, IL, and KY with analytical radius of 2.5 km. County-level density for 671 IN locations. Standard deviation shading is the same for both sets, however they are not comparable.</a:t>
            </a:r>
            <a:endParaRPr lang="en-US" dirty="0"/>
          </a:p>
        </p:txBody>
      </p:sp>
      <p:pic>
        <p:nvPicPr>
          <p:cNvPr id="6" name="Picture 5"/>
          <p:cNvPicPr>
            <a:picLocks noChangeAspect="1"/>
          </p:cNvPicPr>
          <p:nvPr/>
        </p:nvPicPr>
        <p:blipFill rotWithShape="1">
          <a:blip r:embed="rId3" cstate="print">
            <a:extLst>
              <a:ext uri="{28A0092B-C50C-407E-A947-70E740481C1C}">
                <a14:useLocalDpi xmlns="" xmlns:a14="http://schemas.microsoft.com/office/drawing/2010/main" val="0"/>
              </a:ext>
            </a:extLst>
          </a:blip>
          <a:srcRect l="1811" t="86413" b="1408"/>
          <a:stretch/>
        </p:blipFill>
        <p:spPr>
          <a:xfrm>
            <a:off x="1600200" y="5943600"/>
            <a:ext cx="7543800" cy="732707"/>
          </a:xfrm>
          <a:prstGeom prst="rect">
            <a:avLst/>
          </a:prstGeom>
        </p:spPr>
      </p:pic>
    </p:spTree>
    <p:extLst>
      <p:ext uri="{BB962C8B-B14F-4D97-AF65-F5344CB8AC3E}">
        <p14:creationId xmlns="" xmlns:p14="http://schemas.microsoft.com/office/powerpoint/2010/main" val="23253851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Crita_Layout_title"/>
          <p:cNvPicPr>
            <a:picLocks noChangeAspect="1" noChangeArrowheads="1"/>
          </p:cNvPicPr>
          <p:nvPr/>
        </p:nvPicPr>
        <p:blipFill>
          <a:blip r:embed="rId3" cstate="screen"/>
          <a:srcRect/>
          <a:stretch>
            <a:fillRect/>
          </a:stretch>
        </p:blipFill>
        <p:spPr bwMode="auto">
          <a:xfrm>
            <a:off x="-7938" y="1214438"/>
            <a:ext cx="9159876" cy="4652963"/>
          </a:xfrm>
          <a:prstGeom prst="rect">
            <a:avLst/>
          </a:prstGeom>
          <a:noFill/>
        </p:spPr>
      </p:pic>
      <p:sp>
        <p:nvSpPr>
          <p:cNvPr id="5" name="TextBox 4"/>
          <p:cNvSpPr txBox="1"/>
          <p:nvPr/>
        </p:nvSpPr>
        <p:spPr>
          <a:xfrm>
            <a:off x="1" y="5105103"/>
            <a:ext cx="1279517"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Pickwick</a:t>
            </a:r>
            <a:endParaRPr lang="en-US" sz="2400" b="1" dirty="0">
              <a:solidFill>
                <a:prstClr val="white"/>
              </a:solidFill>
              <a:effectLst>
                <a:outerShdw blurRad="63500" dist="50800" dir="2700000" algn="tl">
                  <a:srgbClr val="000000">
                    <a:alpha val="57000"/>
                  </a:srgbClr>
                </a:outerShdw>
              </a:effectLst>
            </a:endParaRPr>
          </a:p>
        </p:txBody>
      </p:sp>
      <p:sp>
        <p:nvSpPr>
          <p:cNvPr id="6" name="TextBox 5"/>
          <p:cNvSpPr txBox="1"/>
          <p:nvPr/>
        </p:nvSpPr>
        <p:spPr>
          <a:xfrm>
            <a:off x="1752601" y="4647903"/>
            <a:ext cx="1279517"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Wheeler</a:t>
            </a:r>
            <a:endParaRPr lang="en-US" sz="2400" b="1" dirty="0">
              <a:solidFill>
                <a:prstClr val="white"/>
              </a:solidFill>
              <a:effectLst>
                <a:outerShdw blurRad="63500" dist="50800" dir="2700000" algn="tl">
                  <a:srgbClr val="000000">
                    <a:alpha val="57000"/>
                  </a:srgbClr>
                </a:outerShdw>
              </a:effectLst>
            </a:endParaRPr>
          </a:p>
        </p:txBody>
      </p:sp>
      <p:sp>
        <p:nvSpPr>
          <p:cNvPr id="7" name="TextBox 6"/>
          <p:cNvSpPr txBox="1"/>
          <p:nvPr/>
        </p:nvSpPr>
        <p:spPr>
          <a:xfrm>
            <a:off x="4114800" y="4881266"/>
            <a:ext cx="1534266"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Blue Ridge</a:t>
            </a:r>
            <a:endParaRPr lang="en-US" sz="2400" b="1" dirty="0">
              <a:solidFill>
                <a:prstClr val="white"/>
              </a:solidFill>
              <a:effectLst>
                <a:outerShdw blurRad="63500" dist="50800" dir="2700000" algn="tl">
                  <a:srgbClr val="000000">
                    <a:alpha val="57000"/>
                  </a:srgbClr>
                </a:outerShdw>
              </a:effectLst>
            </a:endParaRPr>
          </a:p>
        </p:txBody>
      </p:sp>
      <p:sp>
        <p:nvSpPr>
          <p:cNvPr id="8" name="TextBox 7"/>
          <p:cNvSpPr txBox="1"/>
          <p:nvPr/>
        </p:nvSpPr>
        <p:spPr>
          <a:xfrm>
            <a:off x="5791200" y="5109866"/>
            <a:ext cx="1135888"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Nottely</a:t>
            </a:r>
            <a:endParaRPr lang="en-US" sz="2400" b="1" dirty="0">
              <a:solidFill>
                <a:prstClr val="white"/>
              </a:solidFill>
              <a:effectLst>
                <a:outerShdw blurRad="63500" dist="50800" dir="2700000" algn="tl">
                  <a:srgbClr val="000000">
                    <a:alpha val="57000"/>
                  </a:srgbClr>
                </a:outerShdw>
              </a:effectLst>
            </a:endParaRPr>
          </a:p>
        </p:txBody>
      </p:sp>
      <p:sp>
        <p:nvSpPr>
          <p:cNvPr id="9" name="TextBox 8"/>
          <p:cNvSpPr txBox="1"/>
          <p:nvPr/>
        </p:nvSpPr>
        <p:spPr>
          <a:xfrm>
            <a:off x="6477002" y="4576466"/>
            <a:ext cx="1233223"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Chatuge</a:t>
            </a:r>
            <a:endParaRPr lang="en-US" sz="2400" b="1" dirty="0">
              <a:solidFill>
                <a:prstClr val="white"/>
              </a:solidFill>
              <a:effectLst>
                <a:outerShdw blurRad="63500" dist="50800" dir="2700000" algn="tl">
                  <a:srgbClr val="000000">
                    <a:alpha val="57000"/>
                  </a:srgbClr>
                </a:outerShdw>
              </a:effectLst>
            </a:endParaRPr>
          </a:p>
        </p:txBody>
      </p:sp>
      <p:sp>
        <p:nvSpPr>
          <p:cNvPr id="10" name="TextBox 9"/>
          <p:cNvSpPr txBox="1"/>
          <p:nvPr/>
        </p:nvSpPr>
        <p:spPr>
          <a:xfrm>
            <a:off x="4876800" y="3966866"/>
            <a:ext cx="1389996"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Hiwassee</a:t>
            </a:r>
            <a:endParaRPr lang="en-US" sz="2400" b="1" dirty="0">
              <a:solidFill>
                <a:prstClr val="white"/>
              </a:solidFill>
              <a:effectLst>
                <a:outerShdw blurRad="63500" dist="50800" dir="2700000" algn="tl">
                  <a:srgbClr val="000000">
                    <a:alpha val="57000"/>
                  </a:srgbClr>
                </a:outerShdw>
              </a:effectLst>
            </a:endParaRPr>
          </a:p>
        </p:txBody>
      </p:sp>
      <p:sp>
        <p:nvSpPr>
          <p:cNvPr id="11" name="TextBox 10"/>
          <p:cNvSpPr txBox="1"/>
          <p:nvPr/>
        </p:nvSpPr>
        <p:spPr>
          <a:xfrm>
            <a:off x="6629400" y="3585866"/>
            <a:ext cx="1223348"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Fontana</a:t>
            </a:r>
            <a:endParaRPr lang="en-US" sz="2400" b="1" dirty="0">
              <a:solidFill>
                <a:prstClr val="white"/>
              </a:solidFill>
              <a:effectLst>
                <a:outerShdw blurRad="63500" dist="50800" dir="2700000" algn="tl">
                  <a:srgbClr val="000000">
                    <a:alpha val="57000"/>
                  </a:srgbClr>
                </a:outerShdw>
              </a:effectLst>
            </a:endParaRPr>
          </a:p>
        </p:txBody>
      </p:sp>
      <p:sp>
        <p:nvSpPr>
          <p:cNvPr id="12" name="TextBox 11"/>
          <p:cNvSpPr txBox="1"/>
          <p:nvPr/>
        </p:nvSpPr>
        <p:spPr>
          <a:xfrm>
            <a:off x="5181602" y="1985666"/>
            <a:ext cx="968535"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Norris</a:t>
            </a:r>
            <a:endParaRPr lang="en-US" sz="2400" b="1" dirty="0">
              <a:solidFill>
                <a:prstClr val="white"/>
              </a:solidFill>
              <a:effectLst>
                <a:outerShdw blurRad="63500" dist="50800" dir="2700000" algn="tl">
                  <a:srgbClr val="000000">
                    <a:alpha val="57000"/>
                  </a:srgbClr>
                </a:outerShdw>
              </a:effectLst>
            </a:endParaRPr>
          </a:p>
        </p:txBody>
      </p:sp>
      <p:sp>
        <p:nvSpPr>
          <p:cNvPr id="13" name="TextBox 12"/>
          <p:cNvSpPr txBox="1"/>
          <p:nvPr/>
        </p:nvSpPr>
        <p:spPr>
          <a:xfrm>
            <a:off x="6019802" y="2747666"/>
            <a:ext cx="1389163"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Cherokee</a:t>
            </a:r>
            <a:endParaRPr lang="en-US" sz="2400" b="1" dirty="0">
              <a:solidFill>
                <a:prstClr val="white"/>
              </a:solidFill>
              <a:effectLst>
                <a:outerShdw blurRad="63500" dist="50800" dir="2700000" algn="tl">
                  <a:srgbClr val="000000">
                    <a:alpha val="57000"/>
                  </a:srgbClr>
                </a:outerShdw>
              </a:effectLst>
            </a:endParaRPr>
          </a:p>
        </p:txBody>
      </p:sp>
      <p:sp>
        <p:nvSpPr>
          <p:cNvPr id="14" name="TextBox 13"/>
          <p:cNvSpPr txBox="1"/>
          <p:nvPr/>
        </p:nvSpPr>
        <p:spPr>
          <a:xfrm>
            <a:off x="7848602" y="2590801"/>
            <a:ext cx="1316579"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Watauga</a:t>
            </a:r>
            <a:endParaRPr lang="en-US" sz="2400" b="1" dirty="0">
              <a:solidFill>
                <a:prstClr val="white"/>
              </a:solidFill>
              <a:effectLst>
                <a:outerShdw blurRad="63500" dist="50800" dir="2700000" algn="tl">
                  <a:srgbClr val="000000">
                    <a:alpha val="57000"/>
                  </a:srgbClr>
                </a:outerShdw>
              </a:effectLst>
            </a:endParaRPr>
          </a:p>
        </p:txBody>
      </p:sp>
      <p:sp>
        <p:nvSpPr>
          <p:cNvPr id="15" name="TextBox 14"/>
          <p:cNvSpPr txBox="1"/>
          <p:nvPr/>
        </p:nvSpPr>
        <p:spPr>
          <a:xfrm>
            <a:off x="7152813" y="1600201"/>
            <a:ext cx="1991186" cy="461665"/>
          </a:xfrm>
          <a:prstGeom prst="rect">
            <a:avLst/>
          </a:prstGeom>
          <a:noFill/>
        </p:spPr>
        <p:txBody>
          <a:bodyPr wrap="none" rtlCol="0">
            <a:spAutoFit/>
          </a:bodyPr>
          <a:lstStyle/>
          <a:p>
            <a:r>
              <a:rPr lang="en-US" sz="2400" b="1" dirty="0" smtClean="0">
                <a:solidFill>
                  <a:prstClr val="white"/>
                </a:solidFill>
                <a:effectLst>
                  <a:outerShdw blurRad="63500" dist="50800" dir="2700000" algn="tl">
                    <a:srgbClr val="000000">
                      <a:alpha val="57000"/>
                    </a:srgbClr>
                  </a:outerShdw>
                </a:effectLst>
              </a:rPr>
              <a:t>South Holston</a:t>
            </a:r>
            <a:endParaRPr lang="en-US" sz="2400" b="1" dirty="0">
              <a:solidFill>
                <a:prstClr val="white"/>
              </a:solidFill>
              <a:effectLst>
                <a:outerShdw blurRad="63500" dist="50800" dir="2700000" algn="tl">
                  <a:srgbClr val="000000">
                    <a:alpha val="57000"/>
                  </a:srgbClr>
                </a:outerShdw>
              </a:effectLst>
            </a:endParaRPr>
          </a:p>
        </p:txBody>
      </p:sp>
      <p:sp>
        <p:nvSpPr>
          <p:cNvPr id="16" name="TextBox 15"/>
          <p:cNvSpPr txBox="1"/>
          <p:nvPr/>
        </p:nvSpPr>
        <p:spPr>
          <a:xfrm>
            <a:off x="1219200" y="381001"/>
            <a:ext cx="6842322" cy="646331"/>
          </a:xfrm>
          <a:prstGeom prst="rect">
            <a:avLst/>
          </a:prstGeom>
          <a:noFill/>
        </p:spPr>
        <p:txBody>
          <a:bodyPr wrap="none" rtlCol="0">
            <a:spAutoFit/>
          </a:bodyPr>
          <a:lstStyle/>
          <a:p>
            <a:r>
              <a:rPr lang="en-US" sz="3600" b="1" dirty="0" smtClean="0">
                <a:solidFill>
                  <a:prstClr val="black"/>
                </a:solidFill>
                <a:effectLst>
                  <a:outerShdw blurRad="63500" dist="50800" dir="2700000" algn="tl">
                    <a:srgbClr val="EEECE1">
                      <a:lumMod val="90000"/>
                      <a:alpha val="57000"/>
                    </a:srgbClr>
                  </a:outerShdw>
                </a:effectLst>
              </a:rPr>
              <a:t>Eleven ROC Reservoirs in Six States</a:t>
            </a:r>
            <a:endParaRPr lang="en-US" sz="3600" b="1" dirty="0">
              <a:solidFill>
                <a:prstClr val="black"/>
              </a:solidFill>
              <a:effectLst>
                <a:outerShdw blurRad="63500" dist="50800" dir="2700000" algn="tl">
                  <a:srgbClr val="EEECE1">
                    <a:lumMod val="90000"/>
                    <a:alpha val="57000"/>
                  </a:srgbClr>
                </a:outerShdw>
              </a:effectLst>
            </a:endParaRPr>
          </a:p>
        </p:txBody>
      </p:sp>
      <p:sp>
        <p:nvSpPr>
          <p:cNvPr id="17" name="TextBox 16"/>
          <p:cNvSpPr txBox="1"/>
          <p:nvPr/>
        </p:nvSpPr>
        <p:spPr>
          <a:xfrm>
            <a:off x="152400" y="1371600"/>
            <a:ext cx="4038600" cy="2123658"/>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buFont typeface="Arial" pitchFamily="34" charset="0"/>
              <a:buChar char="•"/>
            </a:pPr>
            <a:r>
              <a:rPr lang="en-US" sz="1200" dirty="0" smtClean="0">
                <a:solidFill>
                  <a:prstClr val="white"/>
                </a:solidFill>
              </a:rPr>
              <a:t>  +1,900 site survey forms</a:t>
            </a:r>
          </a:p>
          <a:p>
            <a:pPr>
              <a:buFont typeface="Arial" pitchFamily="34" charset="0"/>
              <a:buChar char="•"/>
            </a:pPr>
            <a:r>
              <a:rPr lang="en-US" sz="1200" dirty="0" smtClean="0">
                <a:solidFill>
                  <a:prstClr val="white"/>
                </a:solidFill>
              </a:rPr>
              <a:t>  +1,000 site sketch maps</a:t>
            </a:r>
          </a:p>
          <a:p>
            <a:pPr>
              <a:buFont typeface="Arial" pitchFamily="34" charset="0"/>
              <a:buChar char="•"/>
            </a:pPr>
            <a:r>
              <a:rPr lang="en-US" sz="1200" dirty="0" smtClean="0">
                <a:solidFill>
                  <a:prstClr val="white"/>
                </a:solidFill>
              </a:rPr>
              <a:t>  +10,000 GPS locations</a:t>
            </a:r>
          </a:p>
          <a:p>
            <a:pPr>
              <a:buFont typeface="Arial" pitchFamily="34" charset="0"/>
              <a:buChar char="•"/>
            </a:pPr>
            <a:r>
              <a:rPr lang="en-US" sz="1200" dirty="0" smtClean="0">
                <a:solidFill>
                  <a:prstClr val="white"/>
                </a:solidFill>
              </a:rPr>
              <a:t>  10 GB of digital photographs</a:t>
            </a:r>
          </a:p>
          <a:p>
            <a:pPr>
              <a:buFont typeface="Arial" pitchFamily="34" charset="0"/>
              <a:buChar char="•"/>
            </a:pPr>
            <a:r>
              <a:rPr lang="en-US" sz="1200" dirty="0" smtClean="0">
                <a:solidFill>
                  <a:prstClr val="white"/>
                </a:solidFill>
              </a:rPr>
              <a:t>  26 GB of GIS data and models (internal and external)</a:t>
            </a:r>
          </a:p>
          <a:p>
            <a:pPr>
              <a:buFont typeface="Arial" pitchFamily="34" charset="0"/>
              <a:buChar char="•"/>
            </a:pPr>
            <a:r>
              <a:rPr lang="en-US" sz="1200" dirty="0" smtClean="0">
                <a:solidFill>
                  <a:prstClr val="white"/>
                </a:solidFill>
              </a:rPr>
              <a:t>  +19,000 artifacts cataloged</a:t>
            </a:r>
          </a:p>
          <a:p>
            <a:pPr>
              <a:buFont typeface="Arial" pitchFamily="34" charset="0"/>
              <a:buChar char="•"/>
            </a:pPr>
            <a:r>
              <a:rPr lang="en-US" sz="1200" dirty="0" smtClean="0">
                <a:solidFill>
                  <a:prstClr val="white"/>
                </a:solidFill>
              </a:rPr>
              <a:t> Faunal, Botanical, </a:t>
            </a:r>
            <a:r>
              <a:rPr lang="en-US" sz="1200" dirty="0" err="1" smtClean="0">
                <a:solidFill>
                  <a:prstClr val="white"/>
                </a:solidFill>
              </a:rPr>
              <a:t>Geoarchaeological</a:t>
            </a:r>
            <a:r>
              <a:rPr lang="en-US" sz="1200" dirty="0" smtClean="0">
                <a:solidFill>
                  <a:prstClr val="white"/>
                </a:solidFill>
              </a:rPr>
              <a:t>, and </a:t>
            </a:r>
            <a:r>
              <a:rPr lang="en-US" sz="1200" dirty="0" err="1" smtClean="0">
                <a:solidFill>
                  <a:prstClr val="white"/>
                </a:solidFill>
              </a:rPr>
              <a:t>Archaeometery</a:t>
            </a:r>
            <a:r>
              <a:rPr lang="en-US" sz="1200" dirty="0" smtClean="0">
                <a:solidFill>
                  <a:prstClr val="white"/>
                </a:solidFill>
              </a:rPr>
              <a:t> specialized analyses</a:t>
            </a:r>
          </a:p>
          <a:p>
            <a:pPr>
              <a:buFont typeface="Arial" pitchFamily="34" charset="0"/>
              <a:buChar char="•"/>
            </a:pPr>
            <a:r>
              <a:rPr lang="en-US" sz="1200" dirty="0" smtClean="0">
                <a:solidFill>
                  <a:prstClr val="white"/>
                </a:solidFill>
              </a:rPr>
              <a:t> Six state site file formats</a:t>
            </a:r>
          </a:p>
          <a:p>
            <a:pPr>
              <a:buFont typeface="Arial" pitchFamily="34" charset="0"/>
              <a:buChar char="•"/>
            </a:pPr>
            <a:r>
              <a:rPr lang="en-US" sz="1200" dirty="0" smtClean="0">
                <a:solidFill>
                  <a:prstClr val="white"/>
                </a:solidFill>
              </a:rPr>
              <a:t>  The client requires access to raw data.</a:t>
            </a:r>
          </a:p>
          <a:p>
            <a:pPr>
              <a:buFont typeface="Arial" pitchFamily="34" charset="0"/>
              <a:buChar char="•"/>
            </a:pPr>
            <a:endParaRPr lang="en-US" sz="1200" dirty="0">
              <a:solidFill>
                <a:prstClr val="white"/>
              </a:solidFill>
            </a:endParaRPr>
          </a:p>
        </p:txBody>
      </p:sp>
    </p:spTree>
    <p:extLst>
      <p:ext uri="{BB962C8B-B14F-4D97-AF65-F5344CB8AC3E}">
        <p14:creationId xmlns="" xmlns:p14="http://schemas.microsoft.com/office/powerpoint/2010/main" val="1493329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cstate="print"/>
          <a:srcRect/>
          <a:stretch>
            <a:fillRect/>
          </a:stretch>
        </p:blipFill>
        <p:spPr bwMode="auto">
          <a:xfrm>
            <a:off x="152400" y="228600"/>
            <a:ext cx="4758013" cy="6477000"/>
          </a:xfrm>
          <a:prstGeom prst="rect">
            <a:avLst/>
          </a:prstGeom>
          <a:noFill/>
          <a:ln w="9525">
            <a:noFill/>
            <a:miter lim="800000"/>
            <a:headEnd/>
            <a:tailEnd/>
          </a:ln>
        </p:spPr>
      </p:pic>
      <p:sp>
        <p:nvSpPr>
          <p:cNvPr id="5" name="TextBox 4"/>
          <p:cNvSpPr txBox="1"/>
          <p:nvPr/>
        </p:nvSpPr>
        <p:spPr>
          <a:xfrm>
            <a:off x="5181600" y="947678"/>
            <a:ext cx="3429000" cy="2862322"/>
          </a:xfrm>
          <a:prstGeom prst="rect">
            <a:avLst/>
          </a:prstGeom>
          <a:noFill/>
        </p:spPr>
        <p:txBody>
          <a:bodyPr wrap="square" rtlCol="0">
            <a:spAutoFit/>
          </a:bodyPr>
          <a:lstStyle/>
          <a:p>
            <a:pPr>
              <a:buFont typeface="Arial" pitchFamily="34" charset="0"/>
              <a:buChar char="•"/>
            </a:pPr>
            <a:r>
              <a:rPr lang="en-US" dirty="0" smtClean="0">
                <a:solidFill>
                  <a:prstClr val="black"/>
                </a:solidFill>
              </a:rPr>
              <a:t>A form based interface is created to allow data entry.</a:t>
            </a:r>
          </a:p>
          <a:p>
            <a:pPr>
              <a:buFont typeface="Arial" pitchFamily="34" charset="0"/>
              <a:buChar char="•"/>
            </a:pPr>
            <a:endParaRPr lang="en-US" dirty="0" smtClean="0">
              <a:solidFill>
                <a:prstClr val="black"/>
              </a:solidFill>
            </a:endParaRPr>
          </a:p>
          <a:p>
            <a:pPr>
              <a:buFont typeface="Arial" pitchFamily="34" charset="0"/>
              <a:buChar char="•"/>
            </a:pPr>
            <a:r>
              <a:rPr lang="en-US" dirty="0" smtClean="0">
                <a:solidFill>
                  <a:prstClr val="black"/>
                </a:solidFill>
              </a:rPr>
              <a:t>Notice the similarity between digital and paper forms in terms of data flow.</a:t>
            </a:r>
          </a:p>
          <a:p>
            <a:pPr>
              <a:buFont typeface="Arial" pitchFamily="34" charset="0"/>
              <a:buChar char="•"/>
            </a:pPr>
            <a:endParaRPr lang="en-US" dirty="0" smtClean="0">
              <a:solidFill>
                <a:prstClr val="black"/>
              </a:solidFill>
            </a:endParaRPr>
          </a:p>
          <a:p>
            <a:pPr>
              <a:buFont typeface="Arial" pitchFamily="34" charset="0"/>
              <a:buChar char="•"/>
            </a:pPr>
            <a:r>
              <a:rPr lang="en-US" dirty="0" smtClean="0">
                <a:solidFill>
                  <a:prstClr val="black"/>
                </a:solidFill>
              </a:rPr>
              <a:t>Dropdown combo list provide validation and reduce data entry error</a:t>
            </a:r>
          </a:p>
        </p:txBody>
      </p:sp>
      <p:grpSp>
        <p:nvGrpSpPr>
          <p:cNvPr id="8" name="Group 7"/>
          <p:cNvGrpSpPr/>
          <p:nvPr/>
        </p:nvGrpSpPr>
        <p:grpSpPr>
          <a:xfrm>
            <a:off x="7467600" y="4207001"/>
            <a:ext cx="1343025" cy="2041399"/>
            <a:chOff x="7343775" y="4267200"/>
            <a:chExt cx="1343025" cy="2041399"/>
          </a:xfrm>
        </p:grpSpPr>
        <p:pic>
          <p:nvPicPr>
            <p:cNvPr id="2054" name="Picture 6" descr="BlackBerry® Storm™ 9530 smartphone"/>
            <p:cNvPicPr>
              <a:picLocks noChangeAspect="1" noChangeArrowheads="1"/>
            </p:cNvPicPr>
            <p:nvPr/>
          </p:nvPicPr>
          <p:blipFill>
            <a:blip r:embed="rId4" cstate="print"/>
            <a:srcRect/>
            <a:stretch>
              <a:fillRect/>
            </a:stretch>
          </p:blipFill>
          <p:spPr bwMode="auto">
            <a:xfrm>
              <a:off x="7343775" y="4267200"/>
              <a:ext cx="1343025" cy="2041399"/>
            </a:xfrm>
            <a:prstGeom prst="rect">
              <a:avLst/>
            </a:prstGeom>
            <a:noFill/>
          </p:spPr>
        </p:pic>
        <p:pic>
          <p:nvPicPr>
            <p:cNvPr id="7" name="Picture 2"/>
            <p:cNvPicPr>
              <a:picLocks noChangeAspect="1" noChangeArrowheads="1"/>
            </p:cNvPicPr>
            <p:nvPr/>
          </p:nvPicPr>
          <p:blipFill>
            <a:blip r:embed="rId3" cstate="print"/>
            <a:srcRect/>
            <a:stretch>
              <a:fillRect/>
            </a:stretch>
          </p:blipFill>
          <p:spPr bwMode="auto">
            <a:xfrm>
              <a:off x="7567905" y="4648201"/>
              <a:ext cx="895627" cy="1219200"/>
            </a:xfrm>
            <a:prstGeom prst="rect">
              <a:avLst/>
            </a:prstGeom>
            <a:noFill/>
            <a:ln w="9525">
              <a:noFill/>
              <a:miter lim="800000"/>
              <a:headEnd/>
              <a:tailEnd/>
            </a:ln>
          </p:spPr>
        </p:pic>
      </p:grpSp>
      <p:sp>
        <p:nvSpPr>
          <p:cNvPr id="6" name="Rectangle 5"/>
          <p:cNvSpPr/>
          <p:nvPr/>
        </p:nvSpPr>
        <p:spPr>
          <a:xfrm>
            <a:off x="457200" y="416512"/>
            <a:ext cx="1981200" cy="121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ectangle 8"/>
          <p:cNvSpPr/>
          <p:nvPr/>
        </p:nvSpPr>
        <p:spPr>
          <a:xfrm>
            <a:off x="5181600" y="4280118"/>
            <a:ext cx="2286000" cy="1815882"/>
          </a:xfrm>
          <a:prstGeom prst="rect">
            <a:avLst/>
          </a:prstGeom>
        </p:spPr>
        <p:txBody>
          <a:bodyPr wrap="square">
            <a:spAutoFit/>
          </a:bodyPr>
          <a:lstStyle/>
          <a:p>
            <a:r>
              <a:rPr lang="en-US" sz="1400" dirty="0" smtClean="0">
                <a:solidFill>
                  <a:prstClr val="black"/>
                </a:solidFill>
              </a:rPr>
              <a:t>ARL decided against trying to use field computers for point of access data entry since conditions were potentially difficult , but the interface could easily be brought into the field on any device with the appropriate software.  </a:t>
            </a:r>
          </a:p>
        </p:txBody>
      </p:sp>
      <p:sp>
        <p:nvSpPr>
          <p:cNvPr id="10" name="Rectangle 9"/>
          <p:cNvSpPr/>
          <p:nvPr/>
        </p:nvSpPr>
        <p:spPr>
          <a:xfrm>
            <a:off x="2057400" y="3456708"/>
            <a:ext cx="457200" cy="91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p:nvSpPr>
        <p:spPr>
          <a:xfrm>
            <a:off x="2057400" y="3572164"/>
            <a:ext cx="457200" cy="91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Rectangle 11"/>
          <p:cNvSpPr/>
          <p:nvPr/>
        </p:nvSpPr>
        <p:spPr>
          <a:xfrm>
            <a:off x="2895600" y="3465944"/>
            <a:ext cx="457200" cy="91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Rectangle 12"/>
          <p:cNvSpPr/>
          <p:nvPr/>
        </p:nvSpPr>
        <p:spPr>
          <a:xfrm>
            <a:off x="2895600" y="3581400"/>
            <a:ext cx="457200" cy="91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TextBox 13"/>
          <p:cNvSpPr txBox="1"/>
          <p:nvPr/>
        </p:nvSpPr>
        <p:spPr>
          <a:xfrm>
            <a:off x="5181600" y="304800"/>
            <a:ext cx="3962400" cy="923330"/>
          </a:xfrm>
          <a:prstGeom prst="rect">
            <a:avLst/>
          </a:prstGeom>
          <a:noFill/>
        </p:spPr>
        <p:txBody>
          <a:bodyPr wrap="square" rtlCol="0">
            <a:spAutoFit/>
          </a:bodyPr>
          <a:lstStyle/>
          <a:p>
            <a:r>
              <a:rPr lang="en-US" b="1" dirty="0" smtClean="0">
                <a:solidFill>
                  <a:prstClr val="black"/>
                </a:solidFill>
              </a:rPr>
              <a:t>Digital Version of the Standardized Site Survey Form</a:t>
            </a:r>
          </a:p>
          <a:p>
            <a:endParaRPr lang="en-US" dirty="0">
              <a:solidFill>
                <a:prstClr val="black"/>
              </a:solidFill>
            </a:endParaRPr>
          </a:p>
        </p:txBody>
      </p:sp>
    </p:spTree>
    <p:extLst>
      <p:ext uri="{BB962C8B-B14F-4D97-AF65-F5344CB8AC3E}">
        <p14:creationId xmlns="" xmlns:p14="http://schemas.microsoft.com/office/powerpoint/2010/main" val="7785779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Six entities make the core of the database system design</a:t>
            </a:r>
            <a:endParaRPr lang="en-US" dirty="0"/>
          </a:p>
        </p:txBody>
      </p:sp>
      <p:graphicFrame>
        <p:nvGraphicFramePr>
          <p:cNvPr id="4" name="Table 3"/>
          <p:cNvGraphicFramePr>
            <a:graphicFrameLocks noGrp="1"/>
          </p:cNvGraphicFramePr>
          <p:nvPr/>
        </p:nvGraphicFramePr>
        <p:xfrm>
          <a:off x="152400" y="1600200"/>
          <a:ext cx="1066800" cy="1463040"/>
        </p:xfrm>
        <a:graphic>
          <a:graphicData uri="http://schemas.openxmlformats.org/drawingml/2006/table">
            <a:tbl>
              <a:tblPr firstRow="1" bandRow="1">
                <a:tableStyleId>{5C22544A-7EE6-4342-B048-85BDC9FD1C3A}</a:tableStyleId>
              </a:tblPr>
              <a:tblGrid>
                <a:gridCol w="1066800"/>
              </a:tblGrid>
              <a:tr h="247650">
                <a:tc>
                  <a:txBody>
                    <a:bodyPr/>
                    <a:lstStyle/>
                    <a:p>
                      <a:r>
                        <a:rPr lang="en-US" dirty="0" smtClean="0"/>
                        <a:t>Project</a:t>
                      </a:r>
                      <a:endParaRPr lang="en-US" dirty="0"/>
                    </a:p>
                  </a:txBody>
                  <a:tcPr/>
                </a:tc>
              </a:tr>
              <a:tr h="247650">
                <a:tc>
                  <a:txBody>
                    <a:bodyPr/>
                    <a:lstStyle/>
                    <a:p>
                      <a:endParaRPr lang="en-US" dirty="0"/>
                    </a:p>
                  </a:txBody>
                  <a:tcPr/>
                </a:tc>
              </a:tr>
              <a:tr h="247650">
                <a:tc>
                  <a:txBody>
                    <a:bodyPr/>
                    <a:lstStyle/>
                    <a:p>
                      <a:endParaRPr lang="en-US" dirty="0"/>
                    </a:p>
                  </a:txBody>
                  <a:tcPr/>
                </a:tc>
              </a:tr>
              <a:tr h="247650">
                <a:tc>
                  <a:txBody>
                    <a:bodyPr/>
                    <a:lstStyle/>
                    <a:p>
                      <a:endParaRPr lang="en-US" dirty="0"/>
                    </a:p>
                  </a:txBody>
                  <a:tcPr/>
                </a:tc>
              </a:tr>
            </a:tbl>
          </a:graphicData>
        </a:graphic>
      </p:graphicFrame>
      <p:graphicFrame>
        <p:nvGraphicFramePr>
          <p:cNvPr id="5" name="Table 4"/>
          <p:cNvGraphicFramePr>
            <a:graphicFrameLocks noGrp="1"/>
          </p:cNvGraphicFramePr>
          <p:nvPr/>
        </p:nvGraphicFramePr>
        <p:xfrm>
          <a:off x="2133600" y="2651759"/>
          <a:ext cx="990600" cy="1737360"/>
        </p:xfrm>
        <a:graphic>
          <a:graphicData uri="http://schemas.openxmlformats.org/drawingml/2006/table">
            <a:tbl>
              <a:tblPr firstRow="1" bandRow="1">
                <a:tableStyleId>{5C22544A-7EE6-4342-B048-85BDC9FD1C3A}</a:tableStyleId>
              </a:tblPr>
              <a:tblGrid>
                <a:gridCol w="990600"/>
              </a:tblGrid>
              <a:tr h="247650">
                <a:tc>
                  <a:txBody>
                    <a:bodyPr/>
                    <a:lstStyle/>
                    <a:p>
                      <a:r>
                        <a:rPr lang="en-US" dirty="0" smtClean="0"/>
                        <a:t>Site Survey</a:t>
                      </a:r>
                      <a:endParaRPr lang="en-US" dirty="0"/>
                    </a:p>
                  </a:txBody>
                  <a:tcPr/>
                </a:tc>
              </a:tr>
              <a:tr h="247650">
                <a:tc>
                  <a:txBody>
                    <a:bodyPr/>
                    <a:lstStyle/>
                    <a:p>
                      <a:endParaRPr lang="en-US" dirty="0"/>
                    </a:p>
                  </a:txBody>
                  <a:tcPr/>
                </a:tc>
              </a:tr>
              <a:tr h="247650">
                <a:tc>
                  <a:txBody>
                    <a:bodyPr/>
                    <a:lstStyle/>
                    <a:p>
                      <a:endParaRPr lang="en-US" dirty="0"/>
                    </a:p>
                  </a:txBody>
                  <a:tcPr/>
                </a:tc>
              </a:tr>
              <a:tr h="247650">
                <a:tc>
                  <a:txBody>
                    <a:bodyPr/>
                    <a:lstStyle/>
                    <a:p>
                      <a:endParaRPr lang="en-US" dirty="0"/>
                    </a:p>
                  </a:txBody>
                  <a:tcPr/>
                </a:tc>
              </a:tr>
            </a:tbl>
          </a:graphicData>
        </a:graphic>
      </p:graphicFrame>
      <p:graphicFrame>
        <p:nvGraphicFramePr>
          <p:cNvPr id="6" name="Table 5"/>
          <p:cNvGraphicFramePr>
            <a:graphicFrameLocks noGrp="1"/>
          </p:cNvGraphicFramePr>
          <p:nvPr/>
        </p:nvGraphicFramePr>
        <p:xfrm>
          <a:off x="4267200" y="1600200"/>
          <a:ext cx="990600" cy="1498600"/>
        </p:xfrm>
        <a:graphic>
          <a:graphicData uri="http://schemas.openxmlformats.org/drawingml/2006/table">
            <a:tbl>
              <a:tblPr firstRow="1" bandRow="1">
                <a:tableStyleId>{5C22544A-7EE6-4342-B048-85BDC9FD1C3A}</a:tableStyleId>
              </a:tblPr>
              <a:tblGrid>
                <a:gridCol w="990600"/>
              </a:tblGrid>
              <a:tr h="374650">
                <a:tc>
                  <a:txBody>
                    <a:bodyPr/>
                    <a:lstStyle/>
                    <a:p>
                      <a:r>
                        <a:rPr lang="en-US" dirty="0" smtClean="0"/>
                        <a:t>Site</a:t>
                      </a:r>
                      <a:endParaRPr lang="en-US" dirty="0"/>
                    </a:p>
                  </a:txBody>
                  <a:tcPr/>
                </a:tc>
              </a:tr>
              <a:tr h="374650">
                <a:tc>
                  <a:txBody>
                    <a:bodyPr/>
                    <a:lstStyle/>
                    <a:p>
                      <a:endParaRPr lang="en-US" dirty="0"/>
                    </a:p>
                  </a:txBody>
                  <a:tcPr/>
                </a:tc>
              </a:tr>
              <a:tr h="374650">
                <a:tc>
                  <a:txBody>
                    <a:bodyPr/>
                    <a:lstStyle/>
                    <a:p>
                      <a:endParaRPr lang="en-US" dirty="0"/>
                    </a:p>
                  </a:txBody>
                  <a:tcPr/>
                </a:tc>
              </a:tr>
              <a:tr h="374650">
                <a:tc>
                  <a:txBody>
                    <a:bodyPr/>
                    <a:lstStyle/>
                    <a:p>
                      <a:endParaRPr lang="en-US" dirty="0"/>
                    </a:p>
                  </a:txBody>
                  <a:tcPr/>
                </a:tc>
              </a:tr>
            </a:tbl>
          </a:graphicData>
        </a:graphic>
      </p:graphicFrame>
      <p:graphicFrame>
        <p:nvGraphicFramePr>
          <p:cNvPr id="7" name="Table 6"/>
          <p:cNvGraphicFramePr>
            <a:graphicFrameLocks noGrp="1"/>
          </p:cNvGraphicFramePr>
          <p:nvPr/>
        </p:nvGraphicFramePr>
        <p:xfrm>
          <a:off x="7162800" y="4724400"/>
          <a:ext cx="1752600" cy="1420635"/>
        </p:xfrm>
        <a:graphic>
          <a:graphicData uri="http://schemas.openxmlformats.org/drawingml/2006/table">
            <a:tbl>
              <a:tblPr firstRow="1" bandRow="1">
                <a:tableStyleId>{5C22544A-7EE6-4342-B048-85BDC9FD1C3A}</a:tableStyleId>
              </a:tblPr>
              <a:tblGrid>
                <a:gridCol w="1752600"/>
              </a:tblGrid>
              <a:tr h="323355">
                <a:tc>
                  <a:txBody>
                    <a:bodyPr/>
                    <a:lstStyle/>
                    <a:p>
                      <a:r>
                        <a:rPr lang="en-US" sz="1400" dirty="0" smtClean="0"/>
                        <a:t>Artifact Catalog Item</a:t>
                      </a:r>
                      <a:endParaRPr lang="en-US" sz="1400" dirty="0"/>
                    </a:p>
                  </a:txBody>
                  <a:tcPr/>
                </a:tc>
              </a:tr>
              <a:tr h="247815">
                <a:tc>
                  <a:txBody>
                    <a:bodyPr/>
                    <a:lstStyle/>
                    <a:p>
                      <a:endParaRPr lang="en-US" dirty="0"/>
                    </a:p>
                  </a:txBody>
                  <a:tcPr/>
                </a:tc>
              </a:tr>
              <a:tr h="247815">
                <a:tc>
                  <a:txBody>
                    <a:bodyPr/>
                    <a:lstStyle/>
                    <a:p>
                      <a:endParaRPr lang="en-US"/>
                    </a:p>
                  </a:txBody>
                  <a:tcPr/>
                </a:tc>
              </a:tr>
              <a:tr h="247815">
                <a:tc>
                  <a:txBody>
                    <a:bodyPr/>
                    <a:lstStyle/>
                    <a:p>
                      <a:endParaRPr lang="en-US" dirty="0"/>
                    </a:p>
                  </a:txBody>
                  <a:tcPr/>
                </a:tc>
              </a:tr>
            </a:tbl>
          </a:graphicData>
        </a:graphic>
      </p:graphicFrame>
      <p:graphicFrame>
        <p:nvGraphicFramePr>
          <p:cNvPr id="8" name="Table 7"/>
          <p:cNvGraphicFramePr>
            <a:graphicFrameLocks noGrp="1"/>
          </p:cNvGraphicFramePr>
          <p:nvPr/>
        </p:nvGraphicFramePr>
        <p:xfrm>
          <a:off x="5638800" y="4556760"/>
          <a:ext cx="1143000" cy="1463040"/>
        </p:xfrm>
        <a:graphic>
          <a:graphicData uri="http://schemas.openxmlformats.org/drawingml/2006/table">
            <a:tbl>
              <a:tblPr firstRow="1" bandRow="1">
                <a:tableStyleId>{5C22544A-7EE6-4342-B048-85BDC9FD1C3A}</a:tableStyleId>
              </a:tblPr>
              <a:tblGrid>
                <a:gridCol w="1143000"/>
              </a:tblGrid>
              <a:tr h="247650">
                <a:tc>
                  <a:txBody>
                    <a:bodyPr/>
                    <a:lstStyle/>
                    <a:p>
                      <a:r>
                        <a:rPr lang="en-US" dirty="0" smtClean="0"/>
                        <a:t>Lot/BCL*</a:t>
                      </a:r>
                      <a:endParaRPr lang="en-US" dirty="0"/>
                    </a:p>
                  </a:txBody>
                  <a:tcPr/>
                </a:tc>
              </a:tr>
              <a:tr h="247650">
                <a:tc>
                  <a:txBody>
                    <a:bodyPr/>
                    <a:lstStyle/>
                    <a:p>
                      <a:endParaRPr lang="en-US" dirty="0"/>
                    </a:p>
                  </a:txBody>
                  <a:tcPr/>
                </a:tc>
              </a:tr>
              <a:tr h="247650">
                <a:tc>
                  <a:txBody>
                    <a:bodyPr/>
                    <a:lstStyle/>
                    <a:p>
                      <a:endParaRPr lang="en-US"/>
                    </a:p>
                  </a:txBody>
                  <a:tcPr/>
                </a:tc>
              </a:tr>
              <a:tr h="247650">
                <a:tc>
                  <a:txBody>
                    <a:bodyPr/>
                    <a:lstStyle/>
                    <a:p>
                      <a:endParaRPr lang="en-US" dirty="0"/>
                    </a:p>
                  </a:txBody>
                  <a:tcPr/>
                </a:tc>
              </a:tr>
            </a:tbl>
          </a:graphicData>
        </a:graphic>
      </p:graphicFrame>
      <p:graphicFrame>
        <p:nvGraphicFramePr>
          <p:cNvPr id="9" name="Table 8"/>
          <p:cNvGraphicFramePr>
            <a:graphicFrameLocks noGrp="1"/>
          </p:cNvGraphicFramePr>
          <p:nvPr/>
        </p:nvGraphicFramePr>
        <p:xfrm>
          <a:off x="3886200" y="3718560"/>
          <a:ext cx="990600" cy="1463040"/>
        </p:xfrm>
        <a:graphic>
          <a:graphicData uri="http://schemas.openxmlformats.org/drawingml/2006/table">
            <a:tbl>
              <a:tblPr firstRow="1" bandRow="1">
                <a:tableStyleId>{5C22544A-7EE6-4342-B048-85BDC9FD1C3A}</a:tableStyleId>
              </a:tblPr>
              <a:tblGrid>
                <a:gridCol w="990600"/>
              </a:tblGrid>
              <a:tr h="247650">
                <a:tc>
                  <a:txBody>
                    <a:bodyPr/>
                    <a:lstStyle/>
                    <a:p>
                      <a:r>
                        <a:rPr lang="en-US" dirty="0" smtClean="0"/>
                        <a:t>Context</a:t>
                      </a:r>
                      <a:endParaRPr lang="en-US" dirty="0"/>
                    </a:p>
                  </a:txBody>
                  <a:tcPr/>
                </a:tc>
              </a:tr>
              <a:tr h="247650">
                <a:tc>
                  <a:txBody>
                    <a:bodyPr/>
                    <a:lstStyle/>
                    <a:p>
                      <a:endParaRPr lang="en-US" dirty="0"/>
                    </a:p>
                  </a:txBody>
                  <a:tcPr/>
                </a:tc>
              </a:tr>
              <a:tr h="247650">
                <a:tc>
                  <a:txBody>
                    <a:bodyPr/>
                    <a:lstStyle/>
                    <a:p>
                      <a:endParaRPr lang="en-US"/>
                    </a:p>
                  </a:txBody>
                  <a:tcPr/>
                </a:tc>
              </a:tr>
              <a:tr h="247650">
                <a:tc>
                  <a:txBody>
                    <a:bodyPr/>
                    <a:lstStyle/>
                    <a:p>
                      <a:endParaRPr lang="en-US" dirty="0"/>
                    </a:p>
                  </a:txBody>
                  <a:tcPr/>
                </a:tc>
              </a:tr>
            </a:tbl>
          </a:graphicData>
        </a:graphic>
      </p:graphicFrame>
      <p:cxnSp>
        <p:nvCxnSpPr>
          <p:cNvPr id="10" name="Elbow Connector 9"/>
          <p:cNvCxnSpPr/>
          <p:nvPr/>
        </p:nvCxnSpPr>
        <p:spPr>
          <a:xfrm>
            <a:off x="1219200" y="2209800"/>
            <a:ext cx="914400" cy="914400"/>
          </a:xfrm>
          <a:prstGeom prst="bentConnector3">
            <a:avLst/>
          </a:prstGeom>
        </p:spPr>
        <p:style>
          <a:lnRef idx="3">
            <a:schemeClr val="accent1"/>
          </a:lnRef>
          <a:fillRef idx="0">
            <a:schemeClr val="accent1"/>
          </a:fillRef>
          <a:effectRef idx="2">
            <a:schemeClr val="accent1"/>
          </a:effectRef>
          <a:fontRef idx="minor">
            <a:schemeClr val="tx1"/>
          </a:fontRef>
        </p:style>
      </p:cxnSp>
      <p:cxnSp>
        <p:nvCxnSpPr>
          <p:cNvPr id="11" name="Elbow Connector 10"/>
          <p:cNvCxnSpPr/>
          <p:nvPr/>
        </p:nvCxnSpPr>
        <p:spPr>
          <a:xfrm flipV="1">
            <a:off x="3124200" y="2133600"/>
            <a:ext cx="1143000" cy="9906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a:xfrm>
            <a:off x="3124200" y="3886200"/>
            <a:ext cx="762000" cy="533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3" name="Elbow Connector 12"/>
          <p:cNvCxnSpPr/>
          <p:nvPr/>
        </p:nvCxnSpPr>
        <p:spPr>
          <a:xfrm>
            <a:off x="4876800" y="4648200"/>
            <a:ext cx="762000" cy="533400"/>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6781800" y="5257800"/>
            <a:ext cx="381000" cy="0"/>
          </a:xfrm>
          <a:prstGeom prst="line">
            <a:avLst/>
          </a:prstGeom>
        </p:spPr>
        <p:style>
          <a:lnRef idx="3">
            <a:schemeClr val="accent1"/>
          </a:lnRef>
          <a:fillRef idx="0">
            <a:schemeClr val="accent1"/>
          </a:fillRef>
          <a:effectRef idx="2">
            <a:schemeClr val="accent1"/>
          </a:effectRef>
          <a:fontRef idx="minor">
            <a:schemeClr val="tx1"/>
          </a:fontRef>
        </p:style>
      </p:cxnSp>
      <p:sp>
        <p:nvSpPr>
          <p:cNvPr id="15" name="TextBox 14"/>
          <p:cNvSpPr txBox="1"/>
          <p:nvPr/>
        </p:nvSpPr>
        <p:spPr>
          <a:xfrm>
            <a:off x="762000" y="5029200"/>
            <a:ext cx="2819400" cy="646331"/>
          </a:xfrm>
          <a:prstGeom prst="rect">
            <a:avLst/>
          </a:prstGeom>
          <a:noFill/>
        </p:spPr>
        <p:txBody>
          <a:bodyPr wrap="square" rtlCol="0">
            <a:spAutoFit/>
          </a:bodyPr>
          <a:lstStyle/>
          <a:p>
            <a:pPr algn="ctr"/>
            <a:r>
              <a:rPr lang="en-US" dirty="0" smtClean="0">
                <a:solidFill>
                  <a:prstClr val="black"/>
                </a:solidFill>
              </a:rPr>
              <a:t>Object-Oriented Relational Database Basic Objects</a:t>
            </a:r>
            <a:endParaRPr lang="en-US" dirty="0">
              <a:solidFill>
                <a:prstClr val="black"/>
              </a:solidFill>
            </a:endParaRPr>
          </a:p>
        </p:txBody>
      </p:sp>
      <p:sp>
        <p:nvSpPr>
          <p:cNvPr id="18" name="TextBox 17"/>
          <p:cNvSpPr txBox="1"/>
          <p:nvPr/>
        </p:nvSpPr>
        <p:spPr>
          <a:xfrm>
            <a:off x="7239000" y="6400800"/>
            <a:ext cx="1600200" cy="338554"/>
          </a:xfrm>
          <a:prstGeom prst="rect">
            <a:avLst/>
          </a:prstGeom>
          <a:noFill/>
        </p:spPr>
        <p:txBody>
          <a:bodyPr wrap="square" rtlCol="0">
            <a:spAutoFit/>
          </a:bodyPr>
          <a:lstStyle/>
          <a:p>
            <a:r>
              <a:rPr lang="en-US" sz="1600" dirty="0" smtClean="0">
                <a:solidFill>
                  <a:prstClr val="black"/>
                </a:solidFill>
              </a:rPr>
              <a:t>* Bag Check List</a:t>
            </a:r>
            <a:endParaRPr lang="en-US" sz="1600" dirty="0">
              <a:solidFill>
                <a:prstClr val="black"/>
              </a:solidFill>
            </a:endParaRPr>
          </a:p>
        </p:txBody>
      </p:sp>
    </p:spTree>
    <p:extLst>
      <p:ext uri="{BB962C8B-B14F-4D97-AF65-F5344CB8AC3E}">
        <p14:creationId xmlns="" xmlns:p14="http://schemas.microsoft.com/office/powerpoint/2010/main" val="297920138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quot;/&gt;&lt;property id=&quot;20307&quot; value=&quot;272&quot;/&gt;&lt;/object&gt;&lt;object type=&quot;3&quot; unique_id=&quot;10005&quot;&gt;&lt;property id=&quot;20148&quot; value=&quot;5&quot;/&gt;&lt;property id=&quot;20300&quot; value=&quot;Slide 2&quot;/&gt;&lt;property id=&quot;20307&quot; value=&quot;258&quot;/&gt;&lt;/object&gt;&lt;object type=&quot;3&quot; unique_id=&quot;10006&quot;&gt;&lt;property id=&quot;20148&quot; value=&quot;5&quot;/&gt;&lt;property id=&quot;20300&quot; value=&quot;Slide 5&quot;/&gt;&lt;property id=&quot;20307&quot; value=&quot;256&quot;/&gt;&lt;/object&gt;&lt;object type=&quot;3&quot; unique_id=&quot;10008&quot;&gt;&lt;property id=&quot;20148&quot; value=&quot;5&quot;/&gt;&lt;property id=&quot;20300&quot; value=&quot;Slide 6&quot;/&gt;&lt;property id=&quot;20307&quot; value=&quot;257&quot;/&gt;&lt;/object&gt;&lt;object type=&quot;3&quot; unique_id=&quot;10009&quot;&gt;&lt;property id=&quot;20148&quot; value=&quot;5&quot;/&gt;&lt;property id=&quot;20300&quot; value=&quot;Slide 7&quot;/&gt;&lt;property id=&quot;20307&quot; value=&quot;266&quot;/&gt;&lt;/object&gt;&lt;object type=&quot;3&quot; unique_id=&quot;10010&quot;&gt;&lt;property id=&quot;20148&quot; value=&quot;5&quot;/&gt;&lt;property id=&quot;20300&quot; value=&quot;Slide 8&quot;/&gt;&lt;property id=&quot;20307&quot; value=&quot;267&quot;/&gt;&lt;/object&gt;&lt;object type=&quot;3&quot; unique_id=&quot;10011&quot;&gt;&lt;property id=&quot;20148&quot; value=&quot;5&quot;/&gt;&lt;property id=&quot;20300&quot; value=&quot;Slide 9&quot;/&gt;&lt;property id=&quot;20307&quot; value=&quot;268&quot;/&gt;&lt;/object&gt;&lt;object type=&quot;3&quot; unique_id=&quot;10012&quot;&gt;&lt;property id=&quot;20148&quot; value=&quot;5&quot;/&gt;&lt;property id=&quot;20300&quot; value=&quot;Slide 10&quot;/&gt;&lt;property id=&quot;20307&quot; value=&quot;269&quot;/&gt;&lt;/object&gt;&lt;object type=&quot;3&quot; unique_id=&quot;10013&quot;&gt;&lt;property id=&quot;20148&quot; value=&quot;5&quot;/&gt;&lt;property id=&quot;20300&quot; value=&quot;Slide 4&quot;/&gt;&lt;property id=&quot;20307&quot; value=&quot;271&quot;/&gt;&lt;/object&gt;&lt;object type=&quot;3&quot; unique_id=&quot;10014&quot;&gt;&lt;property id=&quot;20148&quot; value=&quot;5&quot;/&gt;&lt;property id=&quot;20300&quot; value=&quot;Slide 3&quot;/&gt;&lt;property id=&quot;20307&quot; value=&quot;259&quot;/&gt;&lt;/object&gt;&lt;object type=&quot;3&quot; unique_id=&quot;10493&quot;&gt;&lt;property id=&quot;20148&quot; value=&quot;5&quot;/&gt;&lt;property id=&quot;20300&quot; value=&quot;Slide 11&quot;/&gt;&lt;property id=&quot;20307&quot; value=&quot;273&quot;/&gt;&lt;/object&gt;&lt;object type=&quot;3&quot; unique_id=&quot;10539&quot;&gt;&lt;property id=&quot;20148&quot; value=&quot;5&quot;/&gt;&lt;property id=&quot;20300&quot; value=&quot;Slide 13&quot;/&gt;&lt;property id=&quot;20307&quot; value=&quot;274&quot;/&gt;&lt;/object&gt;&lt;object type=&quot;3&quot; unique_id=&quot;10610&quot;&gt;&lt;property id=&quot;20148&quot; value=&quot;5&quot;/&gt;&lt;property id=&quot;20300&quot; value=&quot;Slide 12&quot;/&gt;&lt;property id=&quot;20307&quot; value=&quot;275&quot;/&gt;&lt;/object&gt;&lt;object type=&quot;3&quot; unique_id=&quot;10971&quot;&gt;&lt;property id=&quot;20148&quot; value=&quot;5&quot;/&gt;&lt;property id=&quot;20300&quot; value=&quot;Slide 14&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TotalTime>
  <Words>1903</Words>
  <Application>Microsoft Office PowerPoint</Application>
  <PresentationFormat>On-screen Show (4:3)</PresentationFormat>
  <Paragraphs>377</Paragraphs>
  <Slides>23</Slides>
  <Notes>15</Notes>
  <HiddenSlides>0</HiddenSlides>
  <MMClips>0</MMClips>
  <ScaleCrop>false</ScaleCrop>
  <HeadingPairs>
    <vt:vector size="4" baseType="variant">
      <vt:variant>
        <vt:lpstr>Theme</vt:lpstr>
      </vt:variant>
      <vt:variant>
        <vt:i4>4</vt:i4>
      </vt:variant>
      <vt:variant>
        <vt:lpstr>Slide Titles</vt:lpstr>
      </vt:variant>
      <vt:variant>
        <vt:i4>23</vt:i4>
      </vt:variant>
    </vt:vector>
  </HeadingPairs>
  <TitlesOfParts>
    <vt:vector size="27" baseType="lpstr">
      <vt:lpstr>Office Theme</vt:lpstr>
      <vt:lpstr>Default Design</vt:lpstr>
      <vt:lpstr>1_Office Theme</vt:lpstr>
      <vt:lpstr>2_Office Theme</vt:lpstr>
      <vt:lpstr>Slide 1</vt:lpstr>
      <vt:lpstr>Slide 2</vt:lpstr>
      <vt:lpstr>Slide 3</vt:lpstr>
      <vt:lpstr>Slide 4</vt:lpstr>
      <vt:lpstr>Slide 5</vt:lpstr>
      <vt:lpstr>Slide 6</vt:lpstr>
      <vt:lpstr>Slide 7</vt:lpstr>
      <vt:lpstr>Slide 8</vt:lpstr>
      <vt:lpstr>Six entities make the core of the database system design</vt:lpstr>
      <vt:lpstr>Database Design ERD</vt:lpstr>
      <vt:lpstr>ARL-TVA ROC Shoreline Survey (Site-Provenience/Project Model illustrated)</vt:lpstr>
      <vt:lpstr>Artifact Cataloging</vt:lpstr>
      <vt:lpstr>Example of GIS Integration</vt:lpstr>
      <vt:lpstr>Slide 14</vt:lpstr>
      <vt:lpstr>Slide 15</vt:lpstr>
      <vt:lpstr>Slide 16</vt:lpstr>
      <vt:lpstr>Slide 17</vt:lpstr>
      <vt:lpstr>Slide 18</vt:lpstr>
      <vt:lpstr>Slide 19</vt:lpstr>
      <vt:lpstr>Slide 20</vt:lpstr>
      <vt:lpstr>Slide 21</vt:lpstr>
      <vt:lpstr>Slide 22</vt:lpstr>
      <vt:lpstr>Slide 23</vt:lpstr>
    </vt:vector>
  </TitlesOfParts>
  <Company>Indiana University South Bend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Information Technologies</dc:creator>
  <cp:lastModifiedBy>user</cp:lastModifiedBy>
  <cp:revision>137</cp:revision>
  <dcterms:created xsi:type="dcterms:W3CDTF">2011-03-12T17:18:48Z</dcterms:created>
  <dcterms:modified xsi:type="dcterms:W3CDTF">2012-08-16T22:58:10Z</dcterms:modified>
</cp:coreProperties>
</file>

<file path=docProps/thumbnail.jpeg>
</file>